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Lst>
  <p:sldSz cy="5143500" cx="9144000"/>
  <p:notesSz cx="6858000" cy="9144000"/>
  <p:embeddedFontLst>
    <p:embeddedFont>
      <p:font typeface="Tahoma"/>
      <p:regular r:id="rId72"/>
      <p:bold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6E0C8E1-3C23-48F6-AB2D-74C83E19BF39}">
  <a:tblStyle styleId="{66E0C8E1-3C23-48F6-AB2D-74C83E19BF3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Tahoma-bold.fntdata"/><Relationship Id="rId72" Type="http://schemas.openxmlformats.org/officeDocument/2006/relationships/font" Target="fonts/Tahoma-regular.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jpg>
</file>

<file path=ppt/media/image25.png>
</file>

<file path=ppt/media/image26.png>
</file>

<file path=ppt/media/image27.jpg>
</file>

<file path=ppt/media/image28.jpg>
</file>

<file path=ppt/media/image29.png>
</file>

<file path=ppt/media/image3.png>
</file>

<file path=ppt/media/image30.png>
</file>

<file path=ppt/media/image31.jpg>
</file>

<file path=ppt/media/image32.jpg>
</file>

<file path=ppt/media/image33.png>
</file>

<file path=ppt/media/image34.jpg>
</file>

<file path=ppt/media/image35.png>
</file>

<file path=ppt/media/image36.jpg>
</file>

<file path=ppt/media/image37.png>
</file>

<file path=ppt/media/image38.png>
</file>

<file path=ppt/media/image39.jpg>
</file>

<file path=ppt/media/image4.png>
</file>

<file path=ppt/media/image40.jpg>
</file>

<file path=ppt/media/image41.png>
</file>

<file path=ppt/media/image42.jpg>
</file>

<file path=ppt/media/image43.png>
</file>

<file path=ppt/media/image44.jpg>
</file>

<file path=ppt/media/image45.png>
</file>

<file path=ppt/media/image46.png>
</file>

<file path=ppt/media/image47.png>
</file>

<file path=ppt/media/image48.png>
</file>

<file path=ppt/media/image49.jp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996e77eb2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996e77eb2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996e77eb2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996e77eb2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996e77eb2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996e77eb2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996e77eb2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996e77eb2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996e77eb22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996e77eb22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996e77eb2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996e77eb2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9a4a559ece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9a4a559ece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9a4a559ec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9a4a559ec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3c15f77dc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3c15f77dc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996e77eb22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996e77eb22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3c0cd6202a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3c0cd6202a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9a4a559ece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9a4a559ece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9a4a559ece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9a4a559ece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9a4a559ece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9a4a559ece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9a4a559ece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9a4a559ece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9a4a559ece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9a4a559ece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9a4a559ece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9a4a559ece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9a4a559ece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9a4a559ece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9a4a559ece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9a4a559ece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9a4a559ece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9a4a559ece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9a4a559ece_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9a4a559ece_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3699a101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3699a101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9a4a559ece_2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9a4a559ece_2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9a4a559ece_2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9a4a559ece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9a4a559ece_2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9a4a559ece_2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9a4a559ece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9a4a559ece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3c15f77dc7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3c15f77dc7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3c15f77dc7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3c15f77dc7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9a4a559ece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9a4a559ece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9a4a559ec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9a4a559ec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9a4a559ec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9a4a559ec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9a4a559ece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9a4a559ece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3c0cd6202a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3c0cd6202a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9a4a559ece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9a4a559ece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9a4a559ece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9a4a559ece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9a4a559ece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9a4a559ece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3c15f77dc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3c15f77dc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13c15f77dc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13c15f77dc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9a4a559ece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9a4a559ece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b8145900ad_0_266: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b8145900ad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b8145900ad_0_317: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b8145900ad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b8145900ad_0_323: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b8145900ad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b8145900ad_0_37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b8145900ad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3c0cd6202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3c0cd6202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b8145900ad_0_25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b8145900ad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b8145900ad_0_26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b8145900ad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b8145900ad_0_478: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b8145900ad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b8145900ad_0_48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b8145900ad_0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9a4a559ece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9a4a559ece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b8145900a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b8145900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b8145900a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b8145900a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b8145900ad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b8145900a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b8145900ad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b8145900ad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b8145900ad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b8145900ad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3c0cd6202a_2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3c0cd6202a_2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9a4a559ece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9a4a559ece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b8145900ad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b8145900ad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b8145900ad_0_207: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b8145900ad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b8145900ad_0_226: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b8145900ad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b8145900ad_0_14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b8145900ad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b8145900ad_0_2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gb8145900ad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996e77eb2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996e77eb2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99f6d96bb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99f6d96bb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996e77eb2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996e77eb2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dpis a obsah"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1600"/>
              </a:spcBef>
              <a:spcAft>
                <a:spcPts val="0"/>
              </a:spcAft>
              <a:buClr>
                <a:schemeClr val="dk1"/>
              </a:buClr>
              <a:buSzPts val="1800"/>
              <a:buChar char="○"/>
              <a:defRPr/>
            </a:lvl2pPr>
            <a:lvl3pPr indent="-342900" lvl="2" marL="1371600" rtl="0" algn="l">
              <a:lnSpc>
                <a:spcPct val="90000"/>
              </a:lnSpc>
              <a:spcBef>
                <a:spcPts val="1600"/>
              </a:spcBef>
              <a:spcAft>
                <a:spcPts val="0"/>
              </a:spcAft>
              <a:buClr>
                <a:schemeClr val="dk1"/>
              </a:buClr>
              <a:buSzPts val="1800"/>
              <a:buChar char="■"/>
              <a:defRPr/>
            </a:lvl3pPr>
            <a:lvl4pPr indent="-342900" lvl="3" marL="1828800" rtl="0" algn="l">
              <a:lnSpc>
                <a:spcPct val="90000"/>
              </a:lnSpc>
              <a:spcBef>
                <a:spcPts val="1600"/>
              </a:spcBef>
              <a:spcAft>
                <a:spcPts val="0"/>
              </a:spcAft>
              <a:buClr>
                <a:schemeClr val="dk1"/>
              </a:buClr>
              <a:buSzPts val="1800"/>
              <a:buChar char="●"/>
              <a:defRPr/>
            </a:lvl4pPr>
            <a:lvl5pPr indent="-342900" lvl="4" marL="2286000" rtl="0" algn="l">
              <a:lnSpc>
                <a:spcPct val="90000"/>
              </a:lnSpc>
              <a:spcBef>
                <a:spcPts val="1600"/>
              </a:spcBef>
              <a:spcAft>
                <a:spcPts val="0"/>
              </a:spcAft>
              <a:buClr>
                <a:schemeClr val="dk1"/>
              </a:buClr>
              <a:buSzPts val="1800"/>
              <a:buChar char="○"/>
              <a:defRPr/>
            </a:lvl5pPr>
            <a:lvl6pPr indent="-342900" lvl="5" marL="2743200" rtl="0" algn="l">
              <a:lnSpc>
                <a:spcPct val="90000"/>
              </a:lnSpc>
              <a:spcBef>
                <a:spcPts val="1600"/>
              </a:spcBef>
              <a:spcAft>
                <a:spcPts val="0"/>
              </a:spcAft>
              <a:buClr>
                <a:schemeClr val="dk1"/>
              </a:buClr>
              <a:buSzPts val="1800"/>
              <a:buChar char="■"/>
              <a:defRPr/>
            </a:lvl6pPr>
            <a:lvl7pPr indent="-342900" lvl="6" marL="3200400" rtl="0" algn="l">
              <a:lnSpc>
                <a:spcPct val="90000"/>
              </a:lnSpc>
              <a:spcBef>
                <a:spcPts val="1600"/>
              </a:spcBef>
              <a:spcAft>
                <a:spcPts val="0"/>
              </a:spcAft>
              <a:buClr>
                <a:schemeClr val="dk1"/>
              </a:buClr>
              <a:buSzPts val="1800"/>
              <a:buChar char="●"/>
              <a:defRPr/>
            </a:lvl7pPr>
            <a:lvl8pPr indent="-342900" lvl="7" marL="3657600" rtl="0" algn="l">
              <a:lnSpc>
                <a:spcPct val="90000"/>
              </a:lnSpc>
              <a:spcBef>
                <a:spcPts val="1600"/>
              </a:spcBef>
              <a:spcAft>
                <a:spcPts val="0"/>
              </a:spcAft>
              <a:buClr>
                <a:schemeClr val="dk1"/>
              </a:buClr>
              <a:buSzPts val="1800"/>
              <a:buChar char="○"/>
              <a:defRPr/>
            </a:lvl8pPr>
            <a:lvl9pPr indent="-342900" lvl="8" marL="4114800" rtl="0" algn="l">
              <a:lnSpc>
                <a:spcPct val="90000"/>
              </a:lnSpc>
              <a:spcBef>
                <a:spcPts val="1600"/>
              </a:spcBef>
              <a:spcAft>
                <a:spcPts val="1600"/>
              </a:spcAft>
              <a:buClr>
                <a:schemeClr val="dk1"/>
              </a:buClr>
              <a:buSzPts val="1800"/>
              <a:buChar char="■"/>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4" name="Google Shape;54;p13"/>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p13"/>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hyperlink" Target="https://doi.org/10.1093/mind/LIX.236.433"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hyperlink" Target="https://www.washingtonpost.com/technology/2022/06/11/google-ai-lamda-blake-lemoine/" TargetMode="External"/><Relationship Id="rId6" Type="http://schemas.openxmlformats.org/officeDocument/2006/relationships/hyperlink" Target="https://arxiv.org/abs/1511.08130" TargetMode="External"/><Relationship Id="rId7" Type="http://schemas.openxmlformats.org/officeDocument/2006/relationships/hyperlink" Target="https://www.goodai.com/wp-content/uploads/2019/10/2f0a43_091d76d2b0354b0db4d88c3a57fdf76d.pd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youtube.com/watch?v=5taE_br3Vr8" TargetMode="Externa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image" Target="../media/image21.png"/><Relationship Id="rId5"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3.png"/><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0.png"/><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54.png"/><Relationship Id="rId4" Type="http://schemas.openxmlformats.org/officeDocument/2006/relationships/image" Target="../media/image23.png"/><Relationship Id="rId5" Type="http://schemas.openxmlformats.org/officeDocument/2006/relationships/image" Target="../media/image18.png"/><Relationship Id="rId6"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www.youtube.com/watch?v=ntIczNQKfjQ" TargetMode="External"/><Relationship Id="rId4" Type="http://schemas.openxmlformats.org/officeDocument/2006/relationships/image" Target="../media/image24.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www.youtube.com/watch?v=tiwVMrTLUWg" TargetMode="External"/><Relationship Id="rId4" Type="http://schemas.openxmlformats.org/officeDocument/2006/relationships/image" Target="../media/image31.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www.youtube.com/watch?v=8AE4Sr47LTM" TargetMode="External"/><Relationship Id="rId4" Type="http://schemas.openxmlformats.org/officeDocument/2006/relationships/image" Target="../media/image32.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www.youtube.com/watch?v=-R1mvUiDuGw" TargetMode="External"/><Relationship Id="rId4" Type="http://schemas.openxmlformats.org/officeDocument/2006/relationships/image" Target="../media/image27.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www.youtube.com/watch?v=aFuA50H9uek" TargetMode="External"/><Relationship Id="rId4" Type="http://schemas.openxmlformats.org/officeDocument/2006/relationships/image" Target="../media/image34.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www.youtube.com/watch?v=tF4DML7FIWk" TargetMode="External"/><Relationship Id="rId4" Type="http://schemas.openxmlformats.org/officeDocument/2006/relationships/image" Target="../media/image22.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s://arxiv.org/abs/2005.14165" TargetMode="External"/><Relationship Id="rId4" Type="http://schemas.openxmlformats.org/officeDocument/2006/relationships/hyperlink" Target="https://lacker.io/ai/2020/07/06/giving-gpt-3-a-turing-test.html"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hyperlink" Target="http://www.youtube.com/watch?v=9QuDh3W3lOY" TargetMode="External"/><Relationship Id="rId4" Type="http://schemas.openxmlformats.org/officeDocument/2006/relationships/image" Target="../media/image28.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hyperlink" Target="https://openai.com/blog/dall-e/" TargetMode="External"/><Relationship Id="rId4" Type="http://schemas.openxmlformats.org/officeDocument/2006/relationships/hyperlink" Target="https://twitter.com/Dalle2Pics"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35.png"/><Relationship Id="rId4" Type="http://schemas.openxmlformats.org/officeDocument/2006/relationships/image" Target="../media/image37.png"/><Relationship Id="rId5" Type="http://schemas.openxmlformats.org/officeDocument/2006/relationships/image" Target="../media/image3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hyperlink" Target="http://www.youtube.com/watch?v=pBkFAIUmWu0" TargetMode="External"/><Relationship Id="rId4" Type="http://schemas.openxmlformats.org/officeDocument/2006/relationships/image" Target="../media/image36.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hyperlink" Target="http://www.youtube.com/watch?v=MPU2HistivI" TargetMode="External"/><Relationship Id="rId4" Type="http://schemas.openxmlformats.org/officeDocument/2006/relationships/image" Target="../media/image39.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hyperlink" Target="http://www.youtube.com/watch?v=pW6nZXeWlGM" TargetMode="External"/><Relationship Id="rId4" Type="http://schemas.openxmlformats.org/officeDocument/2006/relationships/image" Target="../media/image40.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hyperlink" Target="http://www.youtube.com/watch?v=rB1BmBOkKTw" TargetMode="External"/><Relationship Id="rId4" Type="http://schemas.openxmlformats.org/officeDocument/2006/relationships/image" Target="../media/image4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hyperlink" Target="http://www.youtube.com/watch?v=Jy_VZQnZqGk" TargetMode="External"/><Relationship Id="rId4" Type="http://schemas.openxmlformats.org/officeDocument/2006/relationships/image" Target="../media/image44.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hyperlink" Target="http://www.youtube.com/watch?v=T29O-MhYALw" TargetMode="External"/><Relationship Id="rId4" Type="http://schemas.openxmlformats.org/officeDocument/2006/relationships/image" Target="../media/image49.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4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50.png"/><Relationship Id="rId4" Type="http://schemas.openxmlformats.org/officeDocument/2006/relationships/image" Target="../media/image4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41.png"/><Relationship Id="rId4" Type="http://schemas.openxmlformats.org/officeDocument/2006/relationships/image" Target="../media/image46.png"/><Relationship Id="rId9" Type="http://schemas.openxmlformats.org/officeDocument/2006/relationships/image" Target="../media/image52.png"/><Relationship Id="rId5" Type="http://schemas.openxmlformats.org/officeDocument/2006/relationships/image" Target="../media/image48.png"/><Relationship Id="rId6" Type="http://schemas.openxmlformats.org/officeDocument/2006/relationships/image" Target="../media/image45.png"/><Relationship Id="rId7" Type="http://schemas.openxmlformats.org/officeDocument/2006/relationships/image" Target="../media/image51.png"/><Relationship Id="rId8" Type="http://schemas.openxmlformats.org/officeDocument/2006/relationships/image" Target="../media/image53.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41.png"/><Relationship Id="rId4" Type="http://schemas.openxmlformats.org/officeDocument/2006/relationships/image" Target="../media/image46.png"/><Relationship Id="rId5" Type="http://schemas.openxmlformats.org/officeDocument/2006/relationships/image" Target="../media/image48.png"/><Relationship Id="rId6" Type="http://schemas.openxmlformats.org/officeDocument/2006/relationships/image" Target="../media/image45.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41.png"/><Relationship Id="rId4" Type="http://schemas.openxmlformats.org/officeDocument/2006/relationships/image" Target="../media/image46.png"/><Relationship Id="rId5" Type="http://schemas.openxmlformats.org/officeDocument/2006/relationships/image" Target="../media/image48.png"/><Relationship Id="rId6" Type="http://schemas.openxmlformats.org/officeDocument/2006/relationships/image" Target="../media/image4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14.png"/><Relationship Id="rId7"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311708" y="12017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BISSIT 2022: </a:t>
            </a:r>
            <a:r>
              <a:rPr lang="en"/>
              <a:t>Machine learning and artificial intelligence</a:t>
            </a:r>
            <a:endParaRPr/>
          </a:p>
        </p:txBody>
      </p:sp>
      <p:sp>
        <p:nvSpPr>
          <p:cNvPr id="61" name="Google Shape;61;p14"/>
          <p:cNvSpPr txBox="1"/>
          <p:nvPr>
            <p:ph idx="1" type="subTitle"/>
          </p:nvPr>
        </p:nvSpPr>
        <p:spPr>
          <a:xfrm>
            <a:off x="311700" y="3215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Michal Hradiš</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AI?</a:t>
            </a:r>
            <a:endParaRPr/>
          </a:p>
        </p:txBody>
      </p:sp>
      <p:sp>
        <p:nvSpPr>
          <p:cNvPr id="125" name="Google Shape;125;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1600"/>
              </a:spcBef>
              <a:spcAft>
                <a:spcPts val="0"/>
              </a:spcAft>
              <a:buSzPts val="1800"/>
              <a:buChar char="●"/>
            </a:pPr>
            <a:r>
              <a:rPr lang="en"/>
              <a:t>AI agents - general/strong AI: How can we create intelligence?</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342900" lvl="0" marL="457200" rtl="0" algn="l">
              <a:spcBef>
                <a:spcPts val="1600"/>
              </a:spcBef>
              <a:spcAft>
                <a:spcPts val="0"/>
              </a:spcAft>
              <a:buSzPts val="1800"/>
              <a:buChar char="●"/>
            </a:pPr>
            <a:r>
              <a:rPr lang="en"/>
              <a:t>Tools - narrow AI: How can we create </a:t>
            </a:r>
            <a:r>
              <a:rPr lang="en"/>
              <a:t>useful</a:t>
            </a:r>
            <a:r>
              <a:rPr lang="en"/>
              <a:t> tools?</a:t>
            </a:r>
            <a:endParaRPr baseline="-25000"/>
          </a:p>
        </p:txBody>
      </p:sp>
      <p:pic>
        <p:nvPicPr>
          <p:cNvPr id="126" name="Google Shape;126;p23"/>
          <p:cNvPicPr preferRelativeResize="0"/>
          <p:nvPr/>
        </p:nvPicPr>
        <p:blipFill>
          <a:blip r:embed="rId3">
            <a:alphaModFix/>
          </a:blip>
          <a:stretch>
            <a:fillRect/>
          </a:stretch>
        </p:blipFill>
        <p:spPr>
          <a:xfrm>
            <a:off x="7469147" y="1245925"/>
            <a:ext cx="998775" cy="1325825"/>
          </a:xfrm>
          <a:prstGeom prst="rect">
            <a:avLst/>
          </a:prstGeom>
          <a:noFill/>
          <a:ln>
            <a:noFill/>
          </a:ln>
        </p:spPr>
      </p:pic>
      <p:pic>
        <p:nvPicPr>
          <p:cNvPr id="127" name="Google Shape;127;p23"/>
          <p:cNvPicPr preferRelativeResize="0"/>
          <p:nvPr/>
        </p:nvPicPr>
        <p:blipFill>
          <a:blip r:embed="rId4">
            <a:alphaModFix/>
          </a:blip>
          <a:stretch>
            <a:fillRect/>
          </a:stretch>
        </p:blipFill>
        <p:spPr>
          <a:xfrm>
            <a:off x="6382656" y="3064975"/>
            <a:ext cx="1306425" cy="693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Strong AI: What is </a:t>
            </a:r>
            <a:r>
              <a:rPr lang="en"/>
              <a:t>intelligence</a:t>
            </a:r>
            <a:r>
              <a:rPr lang="en"/>
              <a:t>?</a:t>
            </a:r>
            <a:endParaRPr/>
          </a:p>
        </p:txBody>
      </p:sp>
      <p:sp>
        <p:nvSpPr>
          <p:cNvPr id="133" name="Google Shape;133;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Strong AI: What is intelligence?</a:t>
            </a:r>
            <a:endParaRPr/>
          </a:p>
        </p:txBody>
      </p:sp>
      <p:pic>
        <p:nvPicPr>
          <p:cNvPr id="139" name="Google Shape;139;p25"/>
          <p:cNvPicPr preferRelativeResize="0"/>
          <p:nvPr/>
        </p:nvPicPr>
        <p:blipFill>
          <a:blip r:embed="rId3">
            <a:alphaModFix/>
          </a:blip>
          <a:stretch>
            <a:fillRect/>
          </a:stretch>
        </p:blipFill>
        <p:spPr>
          <a:xfrm>
            <a:off x="961018" y="2078400"/>
            <a:ext cx="2775800" cy="2116500"/>
          </a:xfrm>
          <a:prstGeom prst="rect">
            <a:avLst/>
          </a:prstGeom>
          <a:noFill/>
          <a:ln>
            <a:noFill/>
          </a:ln>
        </p:spPr>
      </p:pic>
      <p:sp>
        <p:nvSpPr>
          <p:cNvPr id="140" name="Google Shape;140;p25"/>
          <p:cNvSpPr txBox="1"/>
          <p:nvPr>
            <p:ph idx="1" type="body"/>
          </p:nvPr>
        </p:nvSpPr>
        <p:spPr>
          <a:xfrm>
            <a:off x="238125" y="4509075"/>
            <a:ext cx="8520600" cy="43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A. M. TURING: Computing machinery and intelligence. Mind, 1950. https://doi.org/10.1093/mind/LIX.236.433</a:t>
            </a:r>
            <a:endParaRPr sz="1200"/>
          </a:p>
        </p:txBody>
      </p:sp>
      <p:sp>
        <p:nvSpPr>
          <p:cNvPr id="141" name="Google Shape;141;p25"/>
          <p:cNvSpPr txBox="1"/>
          <p:nvPr>
            <p:ph idx="1" type="body"/>
          </p:nvPr>
        </p:nvSpPr>
        <p:spPr>
          <a:xfrm>
            <a:off x="344775" y="14446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Turing test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Strong AI: What is intelligence?</a:t>
            </a:r>
            <a:endParaRPr/>
          </a:p>
        </p:txBody>
      </p:sp>
      <p:sp>
        <p:nvSpPr>
          <p:cNvPr id="147" name="Google Shape;147;p26"/>
          <p:cNvSpPr txBox="1"/>
          <p:nvPr>
            <p:ph idx="1" type="body"/>
          </p:nvPr>
        </p:nvSpPr>
        <p:spPr>
          <a:xfrm>
            <a:off x="344775" y="14446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a:t>
            </a:r>
            <a:r>
              <a:rPr lang="en"/>
              <a:t>Turing test						    Chinese room</a:t>
            </a:r>
            <a:endParaRPr/>
          </a:p>
        </p:txBody>
      </p:sp>
      <p:pic>
        <p:nvPicPr>
          <p:cNvPr id="148" name="Google Shape;148;p26"/>
          <p:cNvPicPr preferRelativeResize="0"/>
          <p:nvPr/>
        </p:nvPicPr>
        <p:blipFill>
          <a:blip r:embed="rId3">
            <a:alphaModFix/>
          </a:blip>
          <a:stretch>
            <a:fillRect/>
          </a:stretch>
        </p:blipFill>
        <p:spPr>
          <a:xfrm>
            <a:off x="630318" y="2028800"/>
            <a:ext cx="2775800" cy="2116500"/>
          </a:xfrm>
          <a:prstGeom prst="rect">
            <a:avLst/>
          </a:prstGeom>
          <a:noFill/>
          <a:ln>
            <a:noFill/>
          </a:ln>
        </p:spPr>
      </p:pic>
      <p:pic>
        <p:nvPicPr>
          <p:cNvPr id="149" name="Google Shape;149;p26"/>
          <p:cNvPicPr preferRelativeResize="0"/>
          <p:nvPr/>
        </p:nvPicPr>
        <p:blipFill>
          <a:blip r:embed="rId4">
            <a:alphaModFix/>
          </a:blip>
          <a:stretch>
            <a:fillRect/>
          </a:stretch>
        </p:blipFill>
        <p:spPr>
          <a:xfrm>
            <a:off x="4271022" y="2028800"/>
            <a:ext cx="3913528" cy="2116500"/>
          </a:xfrm>
          <a:prstGeom prst="rect">
            <a:avLst/>
          </a:prstGeom>
          <a:noFill/>
          <a:ln>
            <a:noFill/>
          </a:ln>
        </p:spPr>
      </p:pic>
      <p:sp>
        <p:nvSpPr>
          <p:cNvPr id="150" name="Google Shape;150;p26"/>
          <p:cNvSpPr txBox="1"/>
          <p:nvPr>
            <p:ph idx="1" type="body"/>
          </p:nvPr>
        </p:nvSpPr>
        <p:spPr>
          <a:xfrm>
            <a:off x="238125" y="4509075"/>
            <a:ext cx="8520600" cy="438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A. M. TURING: Computing machinery and intelligence. Mind, 1950. </a:t>
            </a:r>
            <a:r>
              <a:rPr lang="en" sz="1200" u="sng">
                <a:solidFill>
                  <a:schemeClr val="hlink"/>
                </a:solidFill>
                <a:hlinkClick r:id="rId5"/>
              </a:rPr>
              <a:t>https://doi.org/10.1093/mind/LIX.236.433</a:t>
            </a:r>
            <a:endParaRPr sz="1200"/>
          </a:p>
          <a:p>
            <a:pPr indent="0" lvl="0" marL="0" rtl="0" algn="l">
              <a:lnSpc>
                <a:spcPct val="115000"/>
              </a:lnSpc>
              <a:spcBef>
                <a:spcPts val="0"/>
              </a:spcBef>
              <a:spcAft>
                <a:spcPts val="0"/>
              </a:spcAft>
              <a:buNone/>
            </a:pPr>
            <a:r>
              <a:rPr lang="en" sz="1200"/>
              <a:t>John Searle: Minds, Brains, and Programs. 1980.</a:t>
            </a:r>
            <a:endParaRPr sz="1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t>
            </a:r>
            <a:r>
              <a:rPr lang="en"/>
              <a:t>intelligence</a:t>
            </a:r>
            <a:r>
              <a:rPr lang="en"/>
              <a:t>?</a:t>
            </a:r>
            <a:endParaRPr/>
          </a:p>
        </p:txBody>
      </p:sp>
      <p:sp>
        <p:nvSpPr>
          <p:cNvPr id="156" name="Google Shape;156;p27"/>
          <p:cNvSpPr txBox="1"/>
          <p:nvPr>
            <p:ph idx="1" type="body"/>
          </p:nvPr>
        </p:nvSpPr>
        <p:spPr>
          <a:xfrm>
            <a:off x="1917050" y="1529925"/>
            <a:ext cx="13824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DD7E6B"/>
                </a:solidFill>
              </a:rPr>
              <a:t>Perception</a:t>
            </a:r>
            <a:endParaRPr>
              <a:solidFill>
                <a:srgbClr val="DD7E6B"/>
              </a:solidFill>
            </a:endParaRPr>
          </a:p>
        </p:txBody>
      </p:sp>
      <p:pic>
        <p:nvPicPr>
          <p:cNvPr id="157" name="Google Shape;157;p27"/>
          <p:cNvPicPr preferRelativeResize="0"/>
          <p:nvPr/>
        </p:nvPicPr>
        <p:blipFill rotWithShape="1">
          <a:blip r:embed="rId3">
            <a:alphaModFix/>
          </a:blip>
          <a:srcRect b="0" l="-4820" r="4820" t="0"/>
          <a:stretch/>
        </p:blipFill>
        <p:spPr>
          <a:xfrm>
            <a:off x="3085900" y="2286297"/>
            <a:ext cx="1891300" cy="1309925"/>
          </a:xfrm>
          <a:prstGeom prst="rect">
            <a:avLst/>
          </a:prstGeom>
          <a:noFill/>
          <a:ln>
            <a:noFill/>
          </a:ln>
        </p:spPr>
      </p:pic>
      <p:sp>
        <p:nvSpPr>
          <p:cNvPr id="158" name="Google Shape;158;p27"/>
          <p:cNvSpPr txBox="1"/>
          <p:nvPr>
            <p:ph idx="1" type="body"/>
          </p:nvPr>
        </p:nvSpPr>
        <p:spPr>
          <a:xfrm>
            <a:off x="3501225" y="1148625"/>
            <a:ext cx="16542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Motor control</a:t>
            </a:r>
            <a:endParaRPr/>
          </a:p>
        </p:txBody>
      </p:sp>
      <p:sp>
        <p:nvSpPr>
          <p:cNvPr id="159" name="Google Shape;159;p27"/>
          <p:cNvSpPr txBox="1"/>
          <p:nvPr>
            <p:ph idx="1" type="body"/>
          </p:nvPr>
        </p:nvSpPr>
        <p:spPr>
          <a:xfrm>
            <a:off x="894525" y="2205688"/>
            <a:ext cx="16542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Reasoning</a:t>
            </a:r>
            <a:endParaRPr/>
          </a:p>
        </p:txBody>
      </p:sp>
      <p:sp>
        <p:nvSpPr>
          <p:cNvPr id="160" name="Google Shape;160;p27"/>
          <p:cNvSpPr txBox="1"/>
          <p:nvPr>
            <p:ph idx="1" type="body"/>
          </p:nvPr>
        </p:nvSpPr>
        <p:spPr>
          <a:xfrm>
            <a:off x="5357200" y="1569275"/>
            <a:ext cx="14250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EA9999"/>
                </a:solidFill>
              </a:rPr>
              <a:t>Language</a:t>
            </a:r>
            <a:endParaRPr>
              <a:solidFill>
                <a:srgbClr val="EA9999"/>
              </a:solidFill>
            </a:endParaRPr>
          </a:p>
        </p:txBody>
      </p:sp>
      <p:sp>
        <p:nvSpPr>
          <p:cNvPr id="161" name="Google Shape;161;p27"/>
          <p:cNvSpPr txBox="1"/>
          <p:nvPr>
            <p:ph idx="1" type="body"/>
          </p:nvPr>
        </p:nvSpPr>
        <p:spPr>
          <a:xfrm>
            <a:off x="1080475" y="2975313"/>
            <a:ext cx="16542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Prediction</a:t>
            </a:r>
            <a:endParaRPr/>
          </a:p>
        </p:txBody>
      </p:sp>
      <p:sp>
        <p:nvSpPr>
          <p:cNvPr id="162" name="Google Shape;162;p27"/>
          <p:cNvSpPr txBox="1"/>
          <p:nvPr>
            <p:ph idx="1" type="body"/>
          </p:nvPr>
        </p:nvSpPr>
        <p:spPr>
          <a:xfrm>
            <a:off x="2734675" y="4053350"/>
            <a:ext cx="12426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Emotions</a:t>
            </a:r>
            <a:endParaRPr/>
          </a:p>
        </p:txBody>
      </p:sp>
      <p:sp>
        <p:nvSpPr>
          <p:cNvPr id="163" name="Google Shape;163;p27"/>
          <p:cNvSpPr txBox="1"/>
          <p:nvPr>
            <p:ph idx="1" type="body"/>
          </p:nvPr>
        </p:nvSpPr>
        <p:spPr>
          <a:xfrm>
            <a:off x="5885600" y="3456000"/>
            <a:ext cx="9894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Goals</a:t>
            </a:r>
            <a:endParaRPr/>
          </a:p>
        </p:txBody>
      </p:sp>
      <p:sp>
        <p:nvSpPr>
          <p:cNvPr id="164" name="Google Shape;164;p27"/>
          <p:cNvSpPr txBox="1"/>
          <p:nvPr>
            <p:ph idx="1" type="body"/>
          </p:nvPr>
        </p:nvSpPr>
        <p:spPr>
          <a:xfrm>
            <a:off x="5982175" y="2205688"/>
            <a:ext cx="1654200" cy="54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CC0000"/>
                </a:solidFill>
              </a:rPr>
              <a:t>Learning</a:t>
            </a:r>
            <a:endParaRPr b="1">
              <a:solidFill>
                <a:srgbClr val="CC0000"/>
              </a:solidFill>
            </a:endParaRPr>
          </a:p>
          <a:p>
            <a:pPr indent="0" lvl="0" marL="0" rtl="0" algn="l">
              <a:spcBef>
                <a:spcPts val="1600"/>
              </a:spcBef>
              <a:spcAft>
                <a:spcPts val="1600"/>
              </a:spcAft>
              <a:buNone/>
            </a:pPr>
            <a:r>
              <a:t/>
            </a:r>
            <a:endParaRPr/>
          </a:p>
        </p:txBody>
      </p:sp>
      <p:sp>
        <p:nvSpPr>
          <p:cNvPr id="165" name="Google Shape;165;p27"/>
          <p:cNvSpPr txBox="1"/>
          <p:nvPr>
            <p:ph idx="1" type="body"/>
          </p:nvPr>
        </p:nvSpPr>
        <p:spPr>
          <a:xfrm>
            <a:off x="5982175" y="2842113"/>
            <a:ext cx="10224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DD7E6B"/>
                </a:solidFill>
              </a:rPr>
              <a:t>Intuition</a:t>
            </a:r>
            <a:endParaRPr>
              <a:solidFill>
                <a:srgbClr val="DD7E6B"/>
              </a:solidFill>
            </a:endParaRPr>
          </a:p>
        </p:txBody>
      </p:sp>
      <p:sp>
        <p:nvSpPr>
          <p:cNvPr id="166" name="Google Shape;166;p27"/>
          <p:cNvSpPr txBox="1"/>
          <p:nvPr>
            <p:ph idx="1" type="body"/>
          </p:nvPr>
        </p:nvSpPr>
        <p:spPr>
          <a:xfrm>
            <a:off x="1591050" y="3618200"/>
            <a:ext cx="14697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Imagination</a:t>
            </a:r>
            <a:endParaRPr/>
          </a:p>
        </p:txBody>
      </p:sp>
      <p:sp>
        <p:nvSpPr>
          <p:cNvPr id="167" name="Google Shape;167;p27"/>
          <p:cNvSpPr txBox="1"/>
          <p:nvPr>
            <p:ph idx="1" type="body"/>
          </p:nvPr>
        </p:nvSpPr>
        <p:spPr>
          <a:xfrm>
            <a:off x="3917450" y="4163900"/>
            <a:ext cx="17484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Consciousness</a:t>
            </a:r>
            <a:endParaRPr/>
          </a:p>
        </p:txBody>
      </p:sp>
      <p:sp>
        <p:nvSpPr>
          <p:cNvPr id="168" name="Google Shape;168;p27"/>
          <p:cNvSpPr txBox="1"/>
          <p:nvPr>
            <p:ph idx="1" type="body"/>
          </p:nvPr>
        </p:nvSpPr>
        <p:spPr>
          <a:xfrm>
            <a:off x="4946850" y="3845275"/>
            <a:ext cx="17484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Self aware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far are we?</a:t>
            </a:r>
            <a:endParaRPr/>
          </a:p>
        </p:txBody>
      </p:sp>
      <p:pic>
        <p:nvPicPr>
          <p:cNvPr id="174" name="Google Shape;174;p28"/>
          <p:cNvPicPr preferRelativeResize="0"/>
          <p:nvPr/>
        </p:nvPicPr>
        <p:blipFill>
          <a:blip r:embed="rId3">
            <a:alphaModFix/>
          </a:blip>
          <a:stretch>
            <a:fillRect/>
          </a:stretch>
        </p:blipFill>
        <p:spPr>
          <a:xfrm>
            <a:off x="7694722" y="1740563"/>
            <a:ext cx="998775" cy="1325825"/>
          </a:xfrm>
          <a:prstGeom prst="rect">
            <a:avLst/>
          </a:prstGeom>
          <a:noFill/>
          <a:ln>
            <a:noFill/>
          </a:ln>
        </p:spPr>
      </p:pic>
      <p:pic>
        <p:nvPicPr>
          <p:cNvPr id="175" name="Google Shape;175;p28"/>
          <p:cNvPicPr preferRelativeResize="0"/>
          <p:nvPr/>
        </p:nvPicPr>
        <p:blipFill>
          <a:blip r:embed="rId4">
            <a:alphaModFix/>
          </a:blip>
          <a:stretch>
            <a:fillRect/>
          </a:stretch>
        </p:blipFill>
        <p:spPr>
          <a:xfrm>
            <a:off x="311697" y="1784288"/>
            <a:ext cx="2240508" cy="1238375"/>
          </a:xfrm>
          <a:prstGeom prst="rect">
            <a:avLst/>
          </a:prstGeom>
          <a:noFill/>
          <a:ln>
            <a:noFill/>
          </a:ln>
        </p:spPr>
      </p:pic>
      <p:cxnSp>
        <p:nvCxnSpPr>
          <p:cNvPr id="176" name="Google Shape;176;p28"/>
          <p:cNvCxnSpPr>
            <a:stCxn id="175" idx="3"/>
            <a:endCxn id="174" idx="1"/>
          </p:cNvCxnSpPr>
          <p:nvPr/>
        </p:nvCxnSpPr>
        <p:spPr>
          <a:xfrm>
            <a:off x="2552205" y="2403475"/>
            <a:ext cx="5142600" cy="0"/>
          </a:xfrm>
          <a:prstGeom prst="straightConnector1">
            <a:avLst/>
          </a:prstGeom>
          <a:noFill/>
          <a:ln cap="flat" cmpd="sng" w="9525">
            <a:solidFill>
              <a:schemeClr val="dk2"/>
            </a:solidFill>
            <a:prstDash val="solid"/>
            <a:round/>
            <a:headEnd len="med" w="med" type="none"/>
            <a:tailEnd len="med" w="med" type="triangle"/>
          </a:ln>
        </p:spPr>
      </p:cxnSp>
      <p:sp>
        <p:nvSpPr>
          <p:cNvPr id="177" name="Google Shape;177;p28"/>
          <p:cNvSpPr txBox="1"/>
          <p:nvPr/>
        </p:nvSpPr>
        <p:spPr>
          <a:xfrm>
            <a:off x="4705525" y="1703325"/>
            <a:ext cx="406200" cy="6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t>?</a:t>
            </a:r>
            <a:endParaRPr sz="3200"/>
          </a:p>
        </p:txBody>
      </p:sp>
      <p:sp>
        <p:nvSpPr>
          <p:cNvPr id="178" name="Google Shape;178;p28"/>
          <p:cNvSpPr txBox="1"/>
          <p:nvPr>
            <p:ph idx="1" type="body"/>
          </p:nvPr>
        </p:nvSpPr>
        <p:spPr>
          <a:xfrm>
            <a:off x="238125" y="3295000"/>
            <a:ext cx="8520600" cy="142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Tiku, The Google engineer who thinks the company’s AI has come to life, The Washingon Post, 2022. </a:t>
            </a:r>
            <a:r>
              <a:rPr lang="en" sz="1200" u="sng">
                <a:solidFill>
                  <a:schemeClr val="hlink"/>
                </a:solidFill>
                <a:hlinkClick r:id="rId5"/>
              </a:rPr>
              <a:t>https://www.washingtonpost.com/technology/2022/06/11/google-ai-lamda-blake-lemoine/</a:t>
            </a:r>
            <a:endParaRPr sz="1200"/>
          </a:p>
          <a:p>
            <a:pPr indent="0" lvl="0" marL="0" rtl="0" algn="l">
              <a:spcBef>
                <a:spcPts val="1600"/>
              </a:spcBef>
              <a:spcAft>
                <a:spcPts val="0"/>
              </a:spcAft>
              <a:buNone/>
            </a:pPr>
            <a:r>
              <a:rPr lang="en" sz="1200"/>
              <a:t>T Mikolov, A Joulin, M Baroni, A roadmap towards machine intelligence, International Conference on Intelligent Text Processing and Computational …, 2016. </a:t>
            </a:r>
            <a:r>
              <a:rPr lang="en" sz="1200" u="sng">
                <a:solidFill>
                  <a:schemeClr val="hlink"/>
                </a:solidFill>
                <a:hlinkClick r:id="rId6"/>
              </a:rPr>
              <a:t>https://arxiv.org/abs/1511.08130</a:t>
            </a:r>
            <a:r>
              <a:rPr lang="en" sz="1200"/>
              <a:t> </a:t>
            </a:r>
            <a:endParaRPr sz="1200"/>
          </a:p>
          <a:p>
            <a:pPr indent="0" lvl="0" marL="0" rtl="0" algn="l">
              <a:spcBef>
                <a:spcPts val="1600"/>
              </a:spcBef>
              <a:spcAft>
                <a:spcPts val="0"/>
              </a:spcAft>
              <a:buNone/>
            </a:pPr>
            <a:r>
              <a:rPr lang="en" sz="1200"/>
              <a:t>Rosa et al.: GOOD version 1 AI AGENT DEVELOPMENT ROADMAP. 2016. </a:t>
            </a:r>
            <a:r>
              <a:rPr lang="en" sz="1200" u="sng">
                <a:solidFill>
                  <a:schemeClr val="hlink"/>
                </a:solidFill>
                <a:hlinkClick r:id="rId7"/>
              </a:rPr>
              <a:t>https://www.goodai.com/wp-content/uploads/2019/10/2f0a43_091d76d2b0354b0db4d88c3a57fdf76d.pdf</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Dangers</a:t>
            </a:r>
            <a:endParaRPr/>
          </a:p>
        </p:txBody>
      </p:sp>
      <p:sp>
        <p:nvSpPr>
          <p:cNvPr id="184" name="Google Shape;184;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Elon Musk: “Mark my words — A.I. is far more dangerous than nukes” </a:t>
            </a:r>
            <a:r>
              <a:rPr lang="en" sz="1100" u="sng">
                <a:solidFill>
                  <a:schemeClr val="hlink"/>
                </a:solidFill>
                <a:hlinkClick r:id="rId3"/>
              </a:rPr>
              <a:t>https://www.youtube.com/watch?v=5taE_br3Vr8</a:t>
            </a:r>
            <a:endParaRPr/>
          </a:p>
          <a:p>
            <a:pPr indent="0" lvl="0" marL="0" rtl="0" algn="l">
              <a:spcBef>
                <a:spcPts val="1600"/>
              </a:spcBef>
              <a:spcAft>
                <a:spcPts val="0"/>
              </a:spcAft>
              <a:buNone/>
            </a:pPr>
            <a:r>
              <a:rPr lang="en"/>
              <a:t>Stephen Hawking: "The development of full artificial intelligence could spell the end of the human race."</a:t>
            </a:r>
            <a:endParaRPr/>
          </a:p>
          <a:p>
            <a:pPr indent="0" lvl="0" marL="0" rtl="0" algn="l">
              <a:spcBef>
                <a:spcPts val="1600"/>
              </a:spcBef>
              <a:spcAft>
                <a:spcPts val="0"/>
              </a:spcAft>
              <a:buNone/>
            </a:pPr>
            <a:r>
              <a:rPr lang="en"/>
              <a:t>It is not just AI singularity and machines taking over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85" name="Google Shape;185;p29"/>
          <p:cNvPicPr preferRelativeResize="0"/>
          <p:nvPr/>
        </p:nvPicPr>
        <p:blipFill>
          <a:blip r:embed="rId4">
            <a:alphaModFix/>
          </a:blip>
          <a:stretch>
            <a:fillRect/>
          </a:stretch>
        </p:blipFill>
        <p:spPr>
          <a:xfrm>
            <a:off x="6284750" y="2469075"/>
            <a:ext cx="1247199" cy="23650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tools are transformative and possibly unethical</a:t>
            </a:r>
            <a:endParaRPr/>
          </a:p>
        </p:txBody>
      </p:sp>
      <p:sp>
        <p:nvSpPr>
          <p:cNvPr id="191" name="Google Shape;191;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Automation-spurred job loss</a:t>
            </a:r>
            <a:endParaRPr/>
          </a:p>
          <a:p>
            <a:pPr indent="-342900" lvl="0" marL="457200" rtl="0" algn="l">
              <a:spcBef>
                <a:spcPts val="0"/>
              </a:spcBef>
              <a:spcAft>
                <a:spcPts val="0"/>
              </a:spcAft>
              <a:buSzPts val="1800"/>
              <a:buChar char="●"/>
            </a:pPr>
            <a:r>
              <a:rPr lang="en"/>
              <a:t>Privacy violations</a:t>
            </a:r>
            <a:endParaRPr/>
          </a:p>
          <a:p>
            <a:pPr indent="-342900" lvl="0" marL="457200" rtl="0" algn="l">
              <a:spcBef>
                <a:spcPts val="0"/>
              </a:spcBef>
              <a:spcAft>
                <a:spcPts val="0"/>
              </a:spcAft>
              <a:buSzPts val="1800"/>
              <a:buChar char="●"/>
            </a:pPr>
            <a:r>
              <a:rPr lang="en"/>
              <a:t>Credibility (e.g. Deepfakes, automated chat bots)</a:t>
            </a:r>
            <a:endParaRPr/>
          </a:p>
          <a:p>
            <a:pPr indent="-342900" lvl="0" marL="457200" rtl="0" algn="l">
              <a:spcBef>
                <a:spcPts val="0"/>
              </a:spcBef>
              <a:spcAft>
                <a:spcPts val="0"/>
              </a:spcAft>
              <a:buSzPts val="1800"/>
              <a:buChar char="●"/>
            </a:pPr>
            <a:r>
              <a:rPr lang="en"/>
              <a:t>Social bubbles</a:t>
            </a:r>
            <a:endParaRPr/>
          </a:p>
          <a:p>
            <a:pPr indent="-342900" lvl="0" marL="457200" rtl="0" algn="l">
              <a:spcBef>
                <a:spcPts val="0"/>
              </a:spcBef>
              <a:spcAft>
                <a:spcPts val="0"/>
              </a:spcAft>
              <a:buSzPts val="1800"/>
              <a:buChar char="●"/>
            </a:pPr>
            <a:r>
              <a:rPr lang="en"/>
              <a:t>Algorithmic bias, discrimination (e.g. caused by bad data)</a:t>
            </a:r>
            <a:endParaRPr/>
          </a:p>
          <a:p>
            <a:pPr indent="-342900" lvl="0" marL="457200" rtl="0" algn="l">
              <a:spcBef>
                <a:spcPts val="0"/>
              </a:spcBef>
              <a:spcAft>
                <a:spcPts val="0"/>
              </a:spcAft>
              <a:buSzPts val="1800"/>
              <a:buChar char="●"/>
            </a:pPr>
            <a:r>
              <a:rPr lang="en"/>
              <a:t>Socioeconomic inequality</a:t>
            </a:r>
            <a:endParaRPr/>
          </a:p>
          <a:p>
            <a:pPr indent="-342900" lvl="0" marL="457200" rtl="0" algn="l">
              <a:spcBef>
                <a:spcPts val="0"/>
              </a:spcBef>
              <a:spcAft>
                <a:spcPts val="0"/>
              </a:spcAft>
              <a:buSzPts val="1800"/>
              <a:buChar char="●"/>
            </a:pPr>
            <a:r>
              <a:rPr lang="en"/>
              <a:t>Weapons automatization</a:t>
            </a:r>
            <a:endParaRPr/>
          </a:p>
          <a:p>
            <a:pPr indent="0" lvl="0" marL="45720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AI</a:t>
            </a:r>
            <a:endParaRPr/>
          </a:p>
        </p:txBody>
      </p:sp>
      <p:sp>
        <p:nvSpPr>
          <p:cNvPr id="197" name="Google Shape;197;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Buzz word :)</a:t>
            </a:r>
            <a:endParaRPr/>
          </a:p>
          <a:p>
            <a:pPr indent="-342900" lvl="0" marL="457200" rtl="0" algn="l">
              <a:spcBef>
                <a:spcPts val="0"/>
              </a:spcBef>
              <a:spcAft>
                <a:spcPts val="0"/>
              </a:spcAft>
              <a:buSzPts val="1800"/>
              <a:buChar char="●"/>
            </a:pPr>
            <a:r>
              <a:rPr lang="en"/>
              <a:t>A group of science fields which strive to solve difficult “human level” tasks</a:t>
            </a:r>
            <a:endParaRPr/>
          </a:p>
          <a:p>
            <a:pPr indent="-342900" lvl="0" marL="457200" rtl="0" algn="l">
              <a:spcBef>
                <a:spcPts val="0"/>
              </a:spcBef>
              <a:spcAft>
                <a:spcPts val="0"/>
              </a:spcAft>
              <a:buSzPts val="1800"/>
              <a:buChar char="●"/>
            </a:pPr>
            <a:r>
              <a:rPr lang="en"/>
              <a:t>Set of useful tools and products</a:t>
            </a:r>
            <a:endParaRPr/>
          </a:p>
          <a:p>
            <a:pPr indent="-342900" lvl="0" marL="457200" rtl="0" algn="l">
              <a:spcBef>
                <a:spcPts val="0"/>
              </a:spcBef>
              <a:spcAft>
                <a:spcPts val="0"/>
              </a:spcAft>
              <a:buSzPts val="1800"/>
              <a:buChar char="●"/>
            </a:pPr>
            <a:r>
              <a:rPr lang="en"/>
              <a:t>A goal we are striving towards</a:t>
            </a:r>
            <a:endParaRPr/>
          </a:p>
          <a:p>
            <a:pPr indent="-342900" lvl="0" marL="457200" rtl="0" algn="l">
              <a:spcBef>
                <a:spcPts val="0"/>
              </a:spcBef>
              <a:spcAft>
                <a:spcPts val="0"/>
              </a:spcAft>
              <a:buSzPts val="1800"/>
              <a:buChar char="●"/>
            </a:pPr>
            <a:r>
              <a:rPr lang="en"/>
              <a:t>Possible danger to human kind</a:t>
            </a:r>
            <a:endParaRPr/>
          </a:p>
          <a:p>
            <a:pPr indent="0" lvl="0" marL="0" rtl="0" algn="l">
              <a:spcBef>
                <a:spcPts val="16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 of AI - Two traditions</a:t>
            </a:r>
            <a:endParaRPr/>
          </a:p>
        </p:txBody>
      </p:sp>
      <p:sp>
        <p:nvSpPr>
          <p:cNvPr id="203" name="Google Shape;203;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Logic, discrete knowledge, search, games, </a:t>
            </a:r>
            <a:endParaRPr/>
          </a:p>
          <a:p>
            <a:pPr indent="0" lvl="0" marL="457200" rtl="0" algn="l">
              <a:spcBef>
                <a:spcPts val="1600"/>
              </a:spcBef>
              <a:spcAft>
                <a:spcPts val="0"/>
              </a:spcAft>
              <a:buNone/>
            </a:pPr>
            <a:r>
              <a:t/>
            </a:r>
            <a:endParaRPr/>
          </a:p>
          <a:p>
            <a:pPr indent="-342900" lvl="0" marL="457200" rtl="0" algn="l">
              <a:spcBef>
                <a:spcPts val="1600"/>
              </a:spcBef>
              <a:spcAft>
                <a:spcPts val="0"/>
              </a:spcAft>
              <a:buSzPts val="1800"/>
              <a:buChar char="●"/>
            </a:pPr>
            <a:r>
              <a:rPr lang="en"/>
              <a:t>Neuro-</a:t>
            </a:r>
            <a:r>
              <a:rPr lang="en"/>
              <a:t>inspired</a:t>
            </a:r>
            <a:r>
              <a:rPr lang="en"/>
              <a:t>, machine learning, distributed knowledge representation</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Wifi, login, google drive, …</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VUT (BUT) login – do you have them?</a:t>
            </a:r>
            <a:endParaRPr/>
          </a:p>
          <a:p>
            <a:pPr indent="0" lvl="0" marL="0" rtl="0" algn="l">
              <a:spcBef>
                <a:spcPts val="1600"/>
              </a:spcBef>
              <a:spcAft>
                <a:spcPts val="0"/>
              </a:spcAft>
              <a:buNone/>
            </a:pPr>
            <a:r>
              <a:rPr lang="en"/>
              <a:t>WiFi – Create EduRoam accout at wis.fit.vutbr.cz</a:t>
            </a:r>
            <a:endParaRPr/>
          </a:p>
          <a:p>
            <a:pPr indent="0" lvl="0" marL="0" rtl="0" algn="l">
              <a:spcBef>
                <a:spcPts val="1600"/>
              </a:spcBef>
              <a:spcAft>
                <a:spcPts val="0"/>
              </a:spcAft>
              <a:buNone/>
            </a:pPr>
            <a:r>
              <a:rPr lang="en"/>
              <a:t>Google Drive - All lectures, other materials, and documents</a:t>
            </a:r>
            <a:endParaRPr/>
          </a:p>
          <a:p>
            <a:pPr indent="0" lvl="0" marL="0" rtl="0" algn="l">
              <a:spcBef>
                <a:spcPts val="1600"/>
              </a:spcBef>
              <a:spcAft>
                <a:spcPts val="1600"/>
              </a:spcAft>
              <a:buNone/>
            </a:pPr>
            <a:r>
              <a:t/>
            </a:r>
            <a:endParaRPr/>
          </a:p>
        </p:txBody>
      </p:sp>
      <p:pic>
        <p:nvPicPr>
          <p:cNvPr id="68" name="Google Shape;68;p15"/>
          <p:cNvPicPr preferRelativeResize="0"/>
          <p:nvPr/>
        </p:nvPicPr>
        <p:blipFill>
          <a:blip r:embed="rId3">
            <a:alphaModFix/>
          </a:blip>
          <a:stretch>
            <a:fillRect/>
          </a:stretch>
        </p:blipFill>
        <p:spPr>
          <a:xfrm>
            <a:off x="1148122" y="2571750"/>
            <a:ext cx="2177825" cy="21778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Beginning of Artificial Intelligence</a:t>
            </a:r>
            <a:endParaRPr/>
          </a:p>
        </p:txBody>
      </p:sp>
      <p:sp>
        <p:nvSpPr>
          <p:cNvPr id="209" name="Google Shape;209;p33"/>
          <p:cNvSpPr txBox="1"/>
          <p:nvPr>
            <p:ph idx="1" type="body"/>
          </p:nvPr>
        </p:nvSpPr>
        <p:spPr>
          <a:xfrm>
            <a:off x="311700" y="1152475"/>
            <a:ext cx="3872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1956: Dartmouth Summer Research Project on Artificial Intelligence; John McCarthy, Marvin Minsky, Claude Shannon, etc.</a:t>
            </a:r>
            <a:endParaRPr>
              <a:solidFill>
                <a:srgbClr val="000000"/>
              </a:solidFill>
            </a:endParaRPr>
          </a:p>
          <a:p>
            <a:pPr indent="0" lvl="0" marL="0" rtl="0" algn="l">
              <a:spcBef>
                <a:spcPts val="1600"/>
              </a:spcBef>
              <a:spcAft>
                <a:spcPts val="0"/>
              </a:spcAft>
              <a:buNone/>
            </a:pPr>
            <a:r>
              <a:rPr i="1" lang="en" sz="1400">
                <a:solidFill>
                  <a:schemeClr val="dk1"/>
                </a:solidFill>
              </a:rPr>
              <a:t>Every aspect of learning or any other feature of intelligence can be so precisely described that a machine can be made to simulate it.</a:t>
            </a:r>
            <a:endParaRPr sz="1100"/>
          </a:p>
          <a:p>
            <a:pPr indent="0" lvl="0" marL="0" rtl="0" algn="l">
              <a:spcBef>
                <a:spcPts val="1600"/>
              </a:spcBef>
              <a:spcAft>
                <a:spcPts val="1600"/>
              </a:spcAft>
              <a:buNone/>
            </a:pPr>
            <a:r>
              <a:t/>
            </a:r>
            <a:endParaRPr/>
          </a:p>
        </p:txBody>
      </p:sp>
      <p:pic>
        <p:nvPicPr>
          <p:cNvPr id="210" name="Google Shape;210;p33"/>
          <p:cNvPicPr preferRelativeResize="0"/>
          <p:nvPr/>
        </p:nvPicPr>
        <p:blipFill>
          <a:blip r:embed="rId3">
            <a:alphaModFix/>
          </a:blip>
          <a:stretch>
            <a:fillRect/>
          </a:stretch>
        </p:blipFill>
        <p:spPr>
          <a:xfrm>
            <a:off x="4246475" y="1257025"/>
            <a:ext cx="4662050" cy="34965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id="215" name="Google Shape;215;p34"/>
          <p:cNvPicPr preferRelativeResize="0"/>
          <p:nvPr/>
        </p:nvPicPr>
        <p:blipFill>
          <a:blip r:embed="rId3">
            <a:alphaModFix/>
          </a:blip>
          <a:stretch>
            <a:fillRect/>
          </a:stretch>
        </p:blipFill>
        <p:spPr>
          <a:xfrm>
            <a:off x="0" y="2514050"/>
            <a:ext cx="1540525" cy="830075"/>
          </a:xfrm>
          <a:prstGeom prst="rect">
            <a:avLst/>
          </a:prstGeom>
          <a:noFill/>
          <a:ln>
            <a:noFill/>
          </a:ln>
        </p:spPr>
      </p:pic>
      <p:sp>
        <p:nvSpPr>
          <p:cNvPr id="216" name="Google Shape;216;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Progress</a:t>
            </a:r>
            <a:endParaRPr/>
          </a:p>
        </p:txBody>
      </p:sp>
      <p:sp>
        <p:nvSpPr>
          <p:cNvPr id="217" name="Google Shape;217;p34"/>
          <p:cNvSpPr txBox="1"/>
          <p:nvPr>
            <p:ph idx="1" type="body"/>
          </p:nvPr>
        </p:nvSpPr>
        <p:spPr>
          <a:xfrm>
            <a:off x="1529975" y="1152475"/>
            <a:ext cx="7265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8B"/>
                </a:solidFill>
              </a:rPr>
              <a:t>Checkers (1952)</a:t>
            </a:r>
            <a:r>
              <a:rPr lang="en" sz="1600">
                <a:solidFill>
                  <a:schemeClr val="dk1"/>
                </a:solidFill>
              </a:rPr>
              <a:t>: Arthur Samuel program learned (in 1955) move weights and played at strong amateur level. </a:t>
            </a:r>
            <a:r>
              <a:rPr lang="en" sz="1600">
                <a:solidFill>
                  <a:schemeClr val="dk1"/>
                </a:solidFill>
              </a:rPr>
              <a:t>Heuristic</a:t>
            </a:r>
            <a:r>
              <a:rPr lang="en" sz="1600">
                <a:solidFill>
                  <a:schemeClr val="dk1"/>
                </a:solidFill>
              </a:rPr>
              <a:t> + alpha-beta prunning.</a:t>
            </a:r>
            <a:endParaRPr sz="1000">
              <a:solidFill>
                <a:srgbClr val="222222"/>
              </a:solidFill>
              <a:highlight>
                <a:srgbClr val="FFFFFF"/>
              </a:highlight>
            </a:endParaRPr>
          </a:p>
          <a:p>
            <a:pPr indent="0" lvl="0" marL="0" rtl="0" algn="l">
              <a:spcBef>
                <a:spcPts val="1600"/>
              </a:spcBef>
              <a:spcAft>
                <a:spcPts val="0"/>
              </a:spcAft>
              <a:buNone/>
            </a:pPr>
            <a:r>
              <a:t/>
            </a:r>
            <a:endParaRPr sz="1500">
              <a:solidFill>
                <a:srgbClr val="222222"/>
              </a:solidFill>
              <a:highlight>
                <a:srgbClr val="FFFFFF"/>
              </a:highlight>
            </a:endParaRPr>
          </a:p>
          <a:p>
            <a:pPr indent="0" lvl="0" marL="0" rtl="0" algn="l">
              <a:spcBef>
                <a:spcPts val="1600"/>
              </a:spcBef>
              <a:spcAft>
                <a:spcPts val="0"/>
              </a:spcAft>
              <a:buNone/>
            </a:pPr>
            <a:r>
              <a:rPr lang="en" sz="1600">
                <a:solidFill>
                  <a:srgbClr val="00008B"/>
                </a:solidFill>
              </a:rPr>
              <a:t>Problem solving (1955)</a:t>
            </a:r>
            <a:r>
              <a:rPr lang="en" sz="1600">
                <a:solidFill>
                  <a:schemeClr val="dk1"/>
                </a:solidFill>
              </a:rPr>
              <a:t>: Newell &amp; Simon's Logic Theorist: prove theorems in Principia Mathematica using search + heuristics; 1959 General Problem Solver (GPS)</a:t>
            </a:r>
            <a:endParaRPr sz="1600">
              <a:solidFill>
                <a:schemeClr val="dk1"/>
              </a:solidFill>
            </a:endParaRPr>
          </a:p>
          <a:p>
            <a:pPr indent="0" lvl="0" marL="0" rtl="0" algn="l">
              <a:spcBef>
                <a:spcPts val="1600"/>
              </a:spcBef>
              <a:spcAft>
                <a:spcPts val="0"/>
              </a:spcAft>
              <a:buNone/>
            </a:pPr>
            <a:r>
              <a:t/>
            </a:r>
            <a:endParaRPr sz="1600">
              <a:solidFill>
                <a:srgbClr val="00008B"/>
              </a:solidFill>
            </a:endParaRPr>
          </a:p>
          <a:p>
            <a:pPr indent="0" lvl="0" marL="0" rtl="0" algn="l">
              <a:spcBef>
                <a:spcPts val="1600"/>
              </a:spcBef>
              <a:spcAft>
                <a:spcPts val="0"/>
              </a:spcAft>
              <a:buClr>
                <a:schemeClr val="dk1"/>
              </a:buClr>
              <a:buSzPts val="1100"/>
              <a:buFont typeface="Arial"/>
              <a:buNone/>
            </a:pPr>
            <a:r>
              <a:rPr lang="en" sz="1600">
                <a:solidFill>
                  <a:srgbClr val="00008B"/>
                </a:solidFill>
              </a:rPr>
              <a:t>ELIZA</a:t>
            </a:r>
            <a:r>
              <a:rPr lang="en" sz="1600">
                <a:solidFill>
                  <a:srgbClr val="00008B"/>
                </a:solidFill>
              </a:rPr>
              <a:t> (1966)</a:t>
            </a:r>
            <a:r>
              <a:rPr lang="en" sz="1600">
                <a:solidFill>
                  <a:schemeClr val="dk1"/>
                </a:solidFill>
              </a:rPr>
              <a:t>: Natural language processing - conversation simulator.</a:t>
            </a:r>
            <a:endParaRPr sz="1600">
              <a:solidFill>
                <a:schemeClr val="dk1"/>
              </a:solidFill>
            </a:endParaRPr>
          </a:p>
          <a:p>
            <a:pPr indent="0" lvl="0" marL="0" rtl="0" algn="l">
              <a:spcBef>
                <a:spcPts val="1600"/>
              </a:spcBef>
              <a:spcAft>
                <a:spcPts val="0"/>
              </a:spcAft>
              <a:buNone/>
            </a:pPr>
            <a:r>
              <a:t/>
            </a:r>
            <a:endParaRPr sz="1600">
              <a:solidFill>
                <a:schemeClr val="dk1"/>
              </a:solidFill>
            </a:endParaRPr>
          </a:p>
          <a:p>
            <a:pPr indent="0" lvl="0" marL="0" rtl="0" algn="l">
              <a:spcBef>
                <a:spcPts val="1600"/>
              </a:spcBef>
              <a:spcAft>
                <a:spcPts val="1600"/>
              </a:spcAft>
              <a:buNone/>
            </a:pPr>
            <a:r>
              <a:t/>
            </a:r>
            <a:endParaRPr/>
          </a:p>
        </p:txBody>
      </p:sp>
      <p:pic>
        <p:nvPicPr>
          <p:cNvPr id="218" name="Google Shape;218;p34"/>
          <p:cNvPicPr preferRelativeResize="0"/>
          <p:nvPr/>
        </p:nvPicPr>
        <p:blipFill>
          <a:blip r:embed="rId4">
            <a:alphaModFix/>
          </a:blip>
          <a:stretch>
            <a:fillRect/>
          </a:stretch>
        </p:blipFill>
        <p:spPr>
          <a:xfrm>
            <a:off x="433767" y="1152467"/>
            <a:ext cx="798950" cy="798950"/>
          </a:xfrm>
          <a:prstGeom prst="rect">
            <a:avLst/>
          </a:prstGeom>
          <a:noFill/>
          <a:ln>
            <a:noFill/>
          </a:ln>
        </p:spPr>
      </p:pic>
      <p:pic>
        <p:nvPicPr>
          <p:cNvPr id="219" name="Google Shape;219;p34"/>
          <p:cNvPicPr preferRelativeResize="0"/>
          <p:nvPr/>
        </p:nvPicPr>
        <p:blipFill>
          <a:blip r:embed="rId5">
            <a:alphaModFix/>
          </a:blip>
          <a:stretch>
            <a:fillRect/>
          </a:stretch>
        </p:blipFill>
        <p:spPr>
          <a:xfrm>
            <a:off x="178750" y="3648600"/>
            <a:ext cx="1309000" cy="9202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Optimism</a:t>
            </a:r>
            <a:endParaRPr/>
          </a:p>
        </p:txBody>
      </p:sp>
      <p:sp>
        <p:nvSpPr>
          <p:cNvPr id="225" name="Google Shape;225;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Herbert Simon: “</a:t>
            </a:r>
            <a:r>
              <a:rPr lang="en"/>
              <a:t>Machines will be capable, within twenty years, of doing any work a man can do.”</a:t>
            </a:r>
            <a:endParaRPr/>
          </a:p>
          <a:p>
            <a:pPr indent="0" lvl="0" marL="0" rtl="0" algn="l">
              <a:spcBef>
                <a:spcPts val="1600"/>
              </a:spcBef>
              <a:spcAft>
                <a:spcPts val="0"/>
              </a:spcAft>
              <a:buClr>
                <a:schemeClr val="dk1"/>
              </a:buClr>
              <a:buSzPts val="1100"/>
              <a:buFont typeface="Arial"/>
              <a:buNone/>
            </a:pPr>
            <a:r>
              <a:rPr lang="en"/>
              <a:t>Marvin Minsky: “</a:t>
            </a:r>
            <a:r>
              <a:rPr lang="en"/>
              <a:t>Within 10 years the problems of artificial intelligence will be substantially solved.”</a:t>
            </a:r>
            <a:endParaRPr/>
          </a:p>
          <a:p>
            <a:pPr indent="0" lvl="0" marL="0" rtl="0" algn="l">
              <a:spcBef>
                <a:spcPts val="1600"/>
              </a:spcBef>
              <a:spcAft>
                <a:spcPts val="0"/>
              </a:spcAft>
              <a:buClr>
                <a:schemeClr val="dk1"/>
              </a:buClr>
              <a:buSzPts val="1100"/>
              <a:buFont typeface="Arial"/>
              <a:buNone/>
            </a:pPr>
            <a:r>
              <a:rPr lang="en"/>
              <a:t>Claude Shannon: “</a:t>
            </a:r>
            <a:r>
              <a:rPr lang="en"/>
              <a:t>I visualize a time when we will be to robots what dogs are to humans, and I'm rooting for the machines.”</a:t>
            </a:r>
            <a:endParaRPr/>
          </a:p>
          <a:p>
            <a:pPr indent="0" lvl="0" marL="0" rtl="0" algn="l">
              <a:spcBef>
                <a:spcPts val="1600"/>
              </a:spcBef>
              <a:spcAft>
                <a:spcPts val="16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a:t>
            </a:r>
            <a:endParaRPr/>
          </a:p>
        </p:txBody>
      </p:sp>
      <p:sp>
        <p:nvSpPr>
          <p:cNvPr id="231" name="Google Shape;231;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 sz="2100">
                <a:solidFill>
                  <a:srgbClr val="008000"/>
                </a:solidFill>
              </a:rPr>
              <a:t>The spirit is willing but the flesh is weak.</a:t>
            </a:r>
            <a:endParaRPr i="1" sz="2100">
              <a:solidFill>
                <a:srgbClr val="008000"/>
              </a:solidFill>
            </a:endParaRPr>
          </a:p>
          <a:p>
            <a:pPr indent="0" lvl="0" marL="0" rtl="0" algn="ctr">
              <a:spcBef>
                <a:spcPts val="1600"/>
              </a:spcBef>
              <a:spcAft>
                <a:spcPts val="0"/>
              </a:spcAft>
              <a:buNone/>
            </a:pPr>
            <a:r>
              <a:rPr lang="en" sz="2100">
                <a:solidFill>
                  <a:schemeClr val="dk1"/>
                </a:solidFill>
              </a:rPr>
              <a:t>(Russian)</a:t>
            </a:r>
            <a:endParaRPr sz="2100">
              <a:solidFill>
                <a:schemeClr val="dk1"/>
              </a:solidFill>
            </a:endParaRPr>
          </a:p>
          <a:p>
            <a:pPr indent="0" lvl="0" marL="0" rtl="0" algn="ctr">
              <a:spcBef>
                <a:spcPts val="1600"/>
              </a:spcBef>
              <a:spcAft>
                <a:spcPts val="0"/>
              </a:spcAft>
              <a:buNone/>
            </a:pPr>
            <a:r>
              <a:rPr i="1" lang="en" sz="2100">
                <a:solidFill>
                  <a:srgbClr val="FF0000"/>
                </a:solidFill>
              </a:rPr>
              <a:t>The vodka is good but the meat is rotten.</a:t>
            </a:r>
            <a:r>
              <a:rPr lang="en"/>
              <a:t> </a:t>
            </a:r>
            <a:endParaRPr/>
          </a:p>
          <a:p>
            <a:pPr indent="-342900" lvl="0" marL="457200" rtl="0" algn="l">
              <a:spcBef>
                <a:spcPts val="1600"/>
              </a:spcBef>
              <a:spcAft>
                <a:spcPts val="0"/>
              </a:spcAft>
              <a:buSzPts val="1800"/>
              <a:buChar char="●"/>
            </a:pPr>
            <a:r>
              <a:rPr lang="en"/>
              <a:t>Very limited computation and memory</a:t>
            </a:r>
            <a:endParaRPr/>
          </a:p>
          <a:p>
            <a:pPr indent="-342900" lvl="0" marL="457200" rtl="0" algn="l">
              <a:spcBef>
                <a:spcPts val="0"/>
              </a:spcBef>
              <a:spcAft>
                <a:spcPts val="0"/>
              </a:spcAft>
              <a:buSzPts val="1800"/>
              <a:buChar char="●"/>
            </a:pPr>
            <a:r>
              <a:rPr lang="en"/>
              <a:t>Real world problems are hard to formalize (abstract)</a:t>
            </a:r>
            <a:endParaRPr/>
          </a:p>
          <a:p>
            <a:pPr indent="-342900" lvl="0" marL="457200" rtl="0" algn="l">
              <a:spcBef>
                <a:spcPts val="0"/>
              </a:spcBef>
              <a:spcAft>
                <a:spcPts val="0"/>
              </a:spcAft>
              <a:buSzPts val="1800"/>
              <a:buChar char="●"/>
            </a:pPr>
            <a:r>
              <a:rPr lang="en"/>
              <a:t>General logical reasoning --&gt; Exponential search</a:t>
            </a:r>
            <a:endParaRPr/>
          </a:p>
          <a:p>
            <a:pPr indent="0" lvl="0" marL="0" rtl="0" algn="l">
              <a:spcBef>
                <a:spcPts val="1600"/>
              </a:spcBef>
              <a:spcAft>
                <a:spcPts val="0"/>
              </a:spcAft>
              <a:buNone/>
            </a:pPr>
            <a:r>
              <a:rPr lang="en"/>
              <a:t>1966: ALPAC report cut off government funding for MT, first AI winter</a:t>
            </a:r>
            <a:endParaRPr/>
          </a:p>
          <a:p>
            <a:pPr indent="0" lvl="0" marL="0" rtl="0" algn="ctr">
              <a:spcBef>
                <a:spcPts val="1600"/>
              </a:spcBef>
              <a:spcAft>
                <a:spcPts val="16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Knowledge-based systems</a:t>
            </a:r>
            <a:r>
              <a:rPr lang="en"/>
              <a:t> (70s - 80s) </a:t>
            </a:r>
            <a:endParaRPr/>
          </a:p>
        </p:txBody>
      </p:sp>
      <p:sp>
        <p:nvSpPr>
          <p:cNvPr id="237" name="Google Shape;237;p37"/>
          <p:cNvSpPr txBox="1"/>
          <p:nvPr>
            <p:ph idx="1" type="body"/>
          </p:nvPr>
        </p:nvSpPr>
        <p:spPr>
          <a:xfrm>
            <a:off x="311700" y="1158550"/>
            <a:ext cx="3866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00008B"/>
                </a:solidFill>
              </a:rPr>
              <a:t>Expert systems</a:t>
            </a:r>
            <a:r>
              <a:rPr lang="en" sz="1900">
                <a:solidFill>
                  <a:schemeClr val="dk1"/>
                </a:solidFill>
              </a:rPr>
              <a:t> </a:t>
            </a:r>
            <a:endParaRPr sz="1900">
              <a:solidFill>
                <a:schemeClr val="dk1"/>
              </a:solidFill>
            </a:endParaRPr>
          </a:p>
          <a:p>
            <a:pPr indent="0" lvl="0" marL="0" rtl="0" algn="l">
              <a:spcBef>
                <a:spcPts val="1600"/>
              </a:spcBef>
              <a:spcAft>
                <a:spcPts val="0"/>
              </a:spcAft>
              <a:buNone/>
            </a:pPr>
            <a:r>
              <a:rPr lang="en" sz="1900">
                <a:solidFill>
                  <a:schemeClr val="dk1"/>
                </a:solidFill>
              </a:rPr>
              <a:t>Extract and destil specific domain knowledge from experts in form of rules</a:t>
            </a:r>
            <a:endParaRPr sz="1900">
              <a:solidFill>
                <a:schemeClr val="dk1"/>
              </a:solidFill>
            </a:endParaRPr>
          </a:p>
          <a:p>
            <a:pPr indent="0" lvl="0" marL="0" rtl="0" algn="l">
              <a:spcBef>
                <a:spcPts val="1600"/>
              </a:spcBef>
              <a:spcAft>
                <a:spcPts val="0"/>
              </a:spcAft>
              <a:buNone/>
            </a:pPr>
            <a:r>
              <a:rPr lang="en" sz="1900">
                <a:solidFill>
                  <a:schemeClr val="dk1"/>
                </a:solidFill>
              </a:rPr>
              <a:t>if [premises] then [conclusion]</a:t>
            </a:r>
            <a:endParaRPr sz="1900">
              <a:solidFill>
                <a:schemeClr val="dk1"/>
              </a:solidFill>
            </a:endParaRPr>
          </a:p>
          <a:p>
            <a:pPr indent="0" lvl="0" marL="0" rtl="0" algn="l">
              <a:spcBef>
                <a:spcPts val="1600"/>
              </a:spcBef>
              <a:spcAft>
                <a:spcPts val="0"/>
              </a:spcAft>
              <a:buNone/>
            </a:pPr>
            <a:r>
              <a:rPr lang="en" sz="2100">
                <a:solidFill>
                  <a:schemeClr val="dk1"/>
                </a:solidFill>
              </a:rPr>
              <a:t>DENDRAL - spectrometry</a:t>
            </a:r>
            <a:endParaRPr sz="2100">
              <a:solidFill>
                <a:schemeClr val="dk1"/>
              </a:solidFill>
            </a:endParaRPr>
          </a:p>
          <a:p>
            <a:pPr indent="0" lvl="0" marL="0" rtl="0" algn="l">
              <a:spcBef>
                <a:spcPts val="1600"/>
              </a:spcBef>
              <a:spcAft>
                <a:spcPts val="0"/>
              </a:spcAft>
              <a:buNone/>
            </a:pPr>
            <a:r>
              <a:rPr lang="en" sz="2100">
                <a:solidFill>
                  <a:schemeClr val="dk1"/>
                </a:solidFill>
              </a:rPr>
              <a:t>MYCIN - </a:t>
            </a:r>
            <a:r>
              <a:rPr lang="en" sz="2100">
                <a:solidFill>
                  <a:schemeClr val="dk1"/>
                </a:solidFill>
              </a:rPr>
              <a:t>blood</a:t>
            </a:r>
            <a:r>
              <a:rPr lang="en" sz="2100">
                <a:solidFill>
                  <a:schemeClr val="dk1"/>
                </a:solidFill>
              </a:rPr>
              <a:t> infections</a:t>
            </a:r>
            <a:endParaRPr sz="2100">
              <a:solidFill>
                <a:schemeClr val="dk1"/>
              </a:solidFill>
            </a:endParaRPr>
          </a:p>
          <a:p>
            <a:pPr indent="0" lvl="0" marL="0" rtl="0" algn="l">
              <a:spcBef>
                <a:spcPts val="1600"/>
              </a:spcBef>
              <a:spcAft>
                <a:spcPts val="0"/>
              </a:spcAft>
              <a:buNone/>
            </a:pPr>
            <a:r>
              <a:t/>
            </a:r>
            <a:endParaRPr sz="2100">
              <a:solidFill>
                <a:schemeClr val="dk1"/>
              </a:solidFill>
            </a:endParaRPr>
          </a:p>
          <a:p>
            <a:pPr indent="0" lvl="0" marL="0" rtl="0" algn="l">
              <a:spcBef>
                <a:spcPts val="1600"/>
              </a:spcBef>
              <a:spcAft>
                <a:spcPts val="1600"/>
              </a:spcAft>
              <a:buNone/>
            </a:pPr>
            <a:r>
              <a:t/>
            </a:r>
            <a:endParaRPr sz="1900">
              <a:solidFill>
                <a:schemeClr val="dk1"/>
              </a:solidFill>
            </a:endParaRPr>
          </a:p>
        </p:txBody>
      </p:sp>
      <p:pic>
        <p:nvPicPr>
          <p:cNvPr id="238" name="Google Shape;238;p37"/>
          <p:cNvPicPr preferRelativeResize="0"/>
          <p:nvPr/>
        </p:nvPicPr>
        <p:blipFill rotWithShape="1">
          <a:blip r:embed="rId3">
            <a:alphaModFix/>
          </a:blip>
          <a:srcRect b="0" l="0" r="25650" t="0"/>
          <a:stretch/>
        </p:blipFill>
        <p:spPr>
          <a:xfrm>
            <a:off x="4378350" y="1194975"/>
            <a:ext cx="4243800" cy="35355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Knowledge-based systems (70s - 80s) </a:t>
            </a:r>
            <a:endParaRPr/>
          </a:p>
        </p:txBody>
      </p:sp>
      <p:sp>
        <p:nvSpPr>
          <p:cNvPr id="244" name="Google Shape;244;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Successful real-world applications with economic </a:t>
            </a:r>
            <a:r>
              <a:rPr lang="en"/>
              <a:t>impact</a:t>
            </a:r>
            <a:endParaRPr/>
          </a:p>
          <a:p>
            <a:pPr indent="0" lvl="0" marL="0" rtl="0" algn="l">
              <a:spcBef>
                <a:spcPts val="1600"/>
              </a:spcBef>
              <a:spcAft>
                <a:spcPts val="0"/>
              </a:spcAft>
              <a:buNone/>
            </a:pPr>
            <a:r>
              <a:rPr lang="en"/>
              <a:t>Problems:</a:t>
            </a:r>
            <a:endParaRPr/>
          </a:p>
          <a:p>
            <a:pPr indent="-342900" lvl="0" marL="457200" rtl="0" algn="l">
              <a:spcBef>
                <a:spcPts val="1600"/>
              </a:spcBef>
              <a:spcAft>
                <a:spcPts val="0"/>
              </a:spcAft>
              <a:buSzPts val="1800"/>
              <a:buChar char="●"/>
            </a:pPr>
            <a:r>
              <a:rPr lang="en"/>
              <a:t>Real world knowledge is not </a:t>
            </a:r>
            <a:r>
              <a:rPr lang="en"/>
              <a:t>discrete</a:t>
            </a:r>
            <a:r>
              <a:rPr lang="en"/>
              <a:t> and rules are not deterministic.</a:t>
            </a:r>
            <a:endParaRPr/>
          </a:p>
          <a:p>
            <a:pPr indent="-342900" lvl="0" marL="457200" rtl="0" algn="l">
              <a:spcBef>
                <a:spcPts val="0"/>
              </a:spcBef>
              <a:spcAft>
                <a:spcPts val="0"/>
              </a:spcAft>
              <a:buSzPts val="1800"/>
              <a:buChar char="●"/>
            </a:pPr>
            <a:r>
              <a:rPr lang="en"/>
              <a:t>Knowledge base is expensive to create and hard to maintain.</a:t>
            </a:r>
            <a:endParaRPr/>
          </a:p>
          <a:p>
            <a:pPr indent="0" lvl="0" marL="457200" rtl="0" algn="l">
              <a:spcBef>
                <a:spcPts val="1600"/>
              </a:spcBef>
              <a:spcAft>
                <a:spcPts val="16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1" name="Google Shape;251;p39"/>
          <p:cNvPicPr preferRelativeResize="0"/>
          <p:nvPr/>
        </p:nvPicPr>
        <p:blipFill>
          <a:blip r:embed="rId3">
            <a:alphaModFix/>
          </a:blip>
          <a:stretch>
            <a:fillRect/>
          </a:stretch>
        </p:blipFill>
        <p:spPr>
          <a:xfrm>
            <a:off x="884425" y="97150"/>
            <a:ext cx="6754923" cy="49406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Neuro-inspired</a:t>
            </a:r>
            <a:endParaRPr/>
          </a:p>
        </p:txBody>
      </p:sp>
      <p:sp>
        <p:nvSpPr>
          <p:cNvPr id="257" name="Google Shape;257;p40"/>
          <p:cNvSpPr txBox="1"/>
          <p:nvPr>
            <p:ph idx="1" type="body"/>
          </p:nvPr>
        </p:nvSpPr>
        <p:spPr>
          <a:xfrm>
            <a:off x="311700" y="1152475"/>
            <a:ext cx="5172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1943 - McCulloch and Pitts: A Logical Calculus of the Ideas Immanent in Nervous Activity</a:t>
            </a:r>
            <a:endParaRPr/>
          </a:p>
          <a:p>
            <a:pPr indent="0" lvl="0" marL="0" rtl="0" algn="l">
              <a:spcBef>
                <a:spcPts val="1600"/>
              </a:spcBef>
              <a:spcAft>
                <a:spcPts val="0"/>
              </a:spcAft>
              <a:buNone/>
            </a:pPr>
            <a:r>
              <a:rPr lang="en"/>
              <a:t>First Mathematical Model Of A Biological Neuron</a:t>
            </a:r>
            <a:endParaRPr/>
          </a:p>
          <a:p>
            <a:pPr indent="0" lvl="0" marL="0" rtl="0" algn="l">
              <a:spcBef>
                <a:spcPts val="1600"/>
              </a:spcBef>
              <a:spcAft>
                <a:spcPts val="0"/>
              </a:spcAft>
              <a:buClr>
                <a:schemeClr val="dk1"/>
              </a:buClr>
              <a:buSzPts val="1100"/>
              <a:buFont typeface="Arial"/>
              <a:buNone/>
            </a:pPr>
            <a:r>
              <a:rPr lang="en"/>
              <a:t>1969: Perceptrons book showed that linear models could not solve XOR, killed neural nets research (Minsky/Papert)</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258" name="Google Shape;258;p40"/>
          <p:cNvPicPr preferRelativeResize="0"/>
          <p:nvPr/>
        </p:nvPicPr>
        <p:blipFill>
          <a:blip r:embed="rId3">
            <a:alphaModFix/>
          </a:blip>
          <a:stretch>
            <a:fillRect/>
          </a:stretch>
        </p:blipFill>
        <p:spPr>
          <a:xfrm>
            <a:off x="5699624" y="865225"/>
            <a:ext cx="3067876" cy="3840413"/>
          </a:xfrm>
          <a:prstGeom prst="rect">
            <a:avLst/>
          </a:prstGeom>
          <a:noFill/>
          <a:ln>
            <a:noFill/>
          </a:ln>
        </p:spPr>
      </p:pic>
      <p:pic>
        <p:nvPicPr>
          <p:cNvPr id="259" name="Google Shape;259;p40"/>
          <p:cNvPicPr preferRelativeResize="0"/>
          <p:nvPr/>
        </p:nvPicPr>
        <p:blipFill>
          <a:blip r:embed="rId4">
            <a:alphaModFix/>
          </a:blip>
          <a:stretch>
            <a:fillRect/>
          </a:stretch>
        </p:blipFill>
        <p:spPr>
          <a:xfrm>
            <a:off x="3151626" y="3260025"/>
            <a:ext cx="994750" cy="15002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Practical neural networks</a:t>
            </a:r>
            <a:endParaRPr/>
          </a:p>
        </p:txBody>
      </p:sp>
      <p:sp>
        <p:nvSpPr>
          <p:cNvPr id="265" name="Google Shape;265;p41"/>
          <p:cNvSpPr txBox="1"/>
          <p:nvPr>
            <p:ph idx="1" type="body"/>
          </p:nvPr>
        </p:nvSpPr>
        <p:spPr>
          <a:xfrm>
            <a:off x="2580850" y="1152475"/>
            <a:ext cx="6251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1986: popularization of backpropagation for training multi-layer networks (Rumelhart, Hinton, Williams)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Clr>
                <a:schemeClr val="dk1"/>
              </a:buClr>
              <a:buSzPts val="1100"/>
              <a:buFont typeface="Arial"/>
              <a:buNone/>
            </a:pPr>
            <a:r>
              <a:rPr lang="en"/>
              <a:t>1989: LeCun et al.: Handwritten Zip Code Recognition with Multilayer Networks</a:t>
            </a:r>
            <a:endParaRPr/>
          </a:p>
        </p:txBody>
      </p:sp>
      <p:pic>
        <p:nvPicPr>
          <p:cNvPr id="266" name="Google Shape;266;p41"/>
          <p:cNvPicPr preferRelativeResize="0"/>
          <p:nvPr/>
        </p:nvPicPr>
        <p:blipFill>
          <a:blip r:embed="rId3">
            <a:alphaModFix/>
          </a:blip>
          <a:stretch>
            <a:fillRect/>
          </a:stretch>
        </p:blipFill>
        <p:spPr>
          <a:xfrm>
            <a:off x="526498" y="1181123"/>
            <a:ext cx="1234575" cy="1016175"/>
          </a:xfrm>
          <a:prstGeom prst="rect">
            <a:avLst/>
          </a:prstGeom>
          <a:noFill/>
          <a:ln>
            <a:noFill/>
          </a:ln>
        </p:spPr>
      </p:pic>
      <p:pic>
        <p:nvPicPr>
          <p:cNvPr id="267" name="Google Shape;267;p41"/>
          <p:cNvPicPr preferRelativeResize="0"/>
          <p:nvPr/>
        </p:nvPicPr>
        <p:blipFill>
          <a:blip r:embed="rId4">
            <a:alphaModFix/>
          </a:blip>
          <a:stretch>
            <a:fillRect/>
          </a:stretch>
        </p:blipFill>
        <p:spPr>
          <a:xfrm>
            <a:off x="311697" y="2865997"/>
            <a:ext cx="1970975" cy="14138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Golden age of neural networks</a:t>
            </a:r>
            <a:endParaRPr/>
          </a:p>
        </p:txBody>
      </p:sp>
      <p:sp>
        <p:nvSpPr>
          <p:cNvPr id="273" name="Google Shape;273;p42"/>
          <p:cNvSpPr txBox="1"/>
          <p:nvPr>
            <p:ph idx="1" type="body"/>
          </p:nvPr>
        </p:nvSpPr>
        <p:spPr>
          <a:xfrm>
            <a:off x="2127000" y="1152850"/>
            <a:ext cx="6705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AlexNet (2012): huge gains in object recognition; transformed computer vision community overnight</a:t>
            </a:r>
            <a:endParaRPr/>
          </a:p>
          <a:p>
            <a:pPr indent="0" lvl="0" marL="0" rtl="0" algn="l">
              <a:spcBef>
                <a:spcPts val="1600"/>
              </a:spcBef>
              <a:spcAft>
                <a:spcPts val="0"/>
              </a:spcAft>
              <a:buNone/>
            </a:pPr>
            <a:r>
              <a:rPr lang="en"/>
              <a:t>Mnih et al (2013): Playing Atari with Deep Reinforcement Learning - reinforcement learning with CNN (DQN) </a:t>
            </a:r>
            <a:endParaRPr/>
          </a:p>
          <a:p>
            <a:pPr indent="0" lvl="0" marL="0" rtl="0" algn="l">
              <a:spcBef>
                <a:spcPts val="1600"/>
              </a:spcBef>
              <a:spcAft>
                <a:spcPts val="0"/>
              </a:spcAft>
              <a:buNone/>
            </a:pPr>
            <a:r>
              <a:rPr lang="en"/>
              <a:t>Alpha GO (2016) Silver at al.: Mastering the game of Go with deep neural networks and tree search</a:t>
            </a:r>
            <a:endParaRPr/>
          </a:p>
          <a:p>
            <a:pPr indent="0" lvl="0" marL="0" rtl="0" algn="l">
              <a:spcBef>
                <a:spcPts val="1600"/>
              </a:spcBef>
              <a:spcAft>
                <a:spcPts val="0"/>
              </a:spcAft>
              <a:buNone/>
            </a:pPr>
            <a:r>
              <a:rPr lang="en"/>
              <a:t>AlphaZero (2017)</a:t>
            </a:r>
            <a:endParaRPr/>
          </a:p>
          <a:p>
            <a:pPr indent="0" lvl="0" marL="0" rtl="0" algn="l">
              <a:spcBef>
                <a:spcPts val="1600"/>
              </a:spcBef>
              <a:spcAft>
                <a:spcPts val="1600"/>
              </a:spcAft>
              <a:buNone/>
            </a:pPr>
            <a:r>
              <a:rPr lang="en"/>
              <a:t>AlphaStar (2019) </a:t>
            </a:r>
            <a:endParaRPr/>
          </a:p>
        </p:txBody>
      </p:sp>
      <p:pic>
        <p:nvPicPr>
          <p:cNvPr id="274" name="Google Shape;274;p42"/>
          <p:cNvPicPr preferRelativeResize="0"/>
          <p:nvPr/>
        </p:nvPicPr>
        <p:blipFill>
          <a:blip r:embed="rId3">
            <a:alphaModFix/>
          </a:blip>
          <a:stretch>
            <a:fillRect/>
          </a:stretch>
        </p:blipFill>
        <p:spPr>
          <a:xfrm>
            <a:off x="154700" y="1152850"/>
            <a:ext cx="1972303" cy="692801"/>
          </a:xfrm>
          <a:prstGeom prst="rect">
            <a:avLst/>
          </a:prstGeom>
          <a:noFill/>
          <a:ln>
            <a:noFill/>
          </a:ln>
        </p:spPr>
      </p:pic>
      <p:pic>
        <p:nvPicPr>
          <p:cNvPr id="275" name="Google Shape;275;p42"/>
          <p:cNvPicPr preferRelativeResize="0"/>
          <p:nvPr/>
        </p:nvPicPr>
        <p:blipFill>
          <a:blip r:embed="rId4">
            <a:alphaModFix/>
          </a:blip>
          <a:stretch>
            <a:fillRect/>
          </a:stretch>
        </p:blipFill>
        <p:spPr>
          <a:xfrm>
            <a:off x="479887" y="1980775"/>
            <a:ext cx="1321925" cy="823875"/>
          </a:xfrm>
          <a:prstGeom prst="rect">
            <a:avLst/>
          </a:prstGeom>
          <a:noFill/>
          <a:ln>
            <a:noFill/>
          </a:ln>
        </p:spPr>
      </p:pic>
      <p:pic>
        <p:nvPicPr>
          <p:cNvPr id="276" name="Google Shape;276;p42"/>
          <p:cNvPicPr preferRelativeResize="0"/>
          <p:nvPr/>
        </p:nvPicPr>
        <p:blipFill>
          <a:blip r:embed="rId5">
            <a:alphaModFix/>
          </a:blip>
          <a:stretch>
            <a:fillRect/>
          </a:stretch>
        </p:blipFill>
        <p:spPr>
          <a:xfrm>
            <a:off x="678850" y="2995700"/>
            <a:ext cx="924000" cy="967350"/>
          </a:xfrm>
          <a:prstGeom prst="rect">
            <a:avLst/>
          </a:prstGeom>
          <a:noFill/>
          <a:ln>
            <a:noFill/>
          </a:ln>
        </p:spPr>
      </p:pic>
      <p:pic>
        <p:nvPicPr>
          <p:cNvPr id="277" name="Google Shape;277;p42"/>
          <p:cNvPicPr preferRelativeResize="0"/>
          <p:nvPr/>
        </p:nvPicPr>
        <p:blipFill>
          <a:blip r:embed="rId6">
            <a:alphaModFix/>
          </a:blip>
          <a:stretch>
            <a:fillRect/>
          </a:stretch>
        </p:blipFill>
        <p:spPr>
          <a:xfrm>
            <a:off x="224375" y="4057426"/>
            <a:ext cx="1832900" cy="10264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Questionaire</a:t>
            </a:r>
            <a:endParaRPr/>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75" name="Google Shape;75;p16"/>
          <p:cNvPicPr preferRelativeResize="0"/>
          <p:nvPr/>
        </p:nvPicPr>
        <p:blipFill>
          <a:blip r:embed="rId3">
            <a:alphaModFix/>
          </a:blip>
          <a:stretch>
            <a:fillRect/>
          </a:stretch>
        </p:blipFill>
        <p:spPr>
          <a:xfrm>
            <a:off x="2623450" y="1057475"/>
            <a:ext cx="3991025" cy="39910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takes ideas from anywhere</a:t>
            </a:r>
            <a:endParaRPr/>
          </a:p>
        </p:txBody>
      </p:sp>
      <p:sp>
        <p:nvSpPr>
          <p:cNvPr id="283" name="Google Shape;283;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chemeClr val="dk1"/>
              </a:buClr>
              <a:buSzPts val="1900"/>
              <a:buChar char="●"/>
            </a:pPr>
            <a:r>
              <a:rPr lang="en" sz="1900">
                <a:solidFill>
                  <a:schemeClr val="dk1"/>
                </a:solidFill>
              </a:rPr>
              <a:t>Bayes rule (Bayes, 1763) from </a:t>
            </a:r>
            <a:r>
              <a:rPr b="1" lang="en" sz="1900">
                <a:solidFill>
                  <a:srgbClr val="008000"/>
                </a:solidFill>
              </a:rPr>
              <a:t>probability</a:t>
            </a:r>
            <a:endParaRPr b="1" sz="1900">
              <a:solidFill>
                <a:srgbClr val="008000"/>
              </a:solidFill>
            </a:endParaRPr>
          </a:p>
          <a:p>
            <a:pPr indent="-349250" lvl="0" marL="457200" rtl="0" algn="l">
              <a:spcBef>
                <a:spcPts val="0"/>
              </a:spcBef>
              <a:spcAft>
                <a:spcPts val="0"/>
              </a:spcAft>
              <a:buClr>
                <a:schemeClr val="dk1"/>
              </a:buClr>
              <a:buSzPts val="1900"/>
              <a:buChar char="●"/>
            </a:pPr>
            <a:r>
              <a:rPr lang="en" sz="1900">
                <a:solidFill>
                  <a:schemeClr val="dk1"/>
                </a:solidFill>
              </a:rPr>
              <a:t>Least squares regression (Gauss, 1795) from </a:t>
            </a:r>
            <a:r>
              <a:rPr b="1" lang="en" sz="1900">
                <a:solidFill>
                  <a:srgbClr val="008000"/>
                </a:solidFill>
              </a:rPr>
              <a:t>astronomy</a:t>
            </a:r>
            <a:endParaRPr b="1" sz="1900">
              <a:solidFill>
                <a:srgbClr val="008000"/>
              </a:solidFill>
            </a:endParaRPr>
          </a:p>
          <a:p>
            <a:pPr indent="-349250" lvl="0" marL="457200" rtl="0" algn="l">
              <a:spcBef>
                <a:spcPts val="0"/>
              </a:spcBef>
              <a:spcAft>
                <a:spcPts val="0"/>
              </a:spcAft>
              <a:buClr>
                <a:schemeClr val="dk1"/>
              </a:buClr>
              <a:buSzPts val="1900"/>
              <a:buChar char="●"/>
            </a:pPr>
            <a:r>
              <a:rPr lang="en" sz="1900">
                <a:solidFill>
                  <a:schemeClr val="dk1"/>
                </a:solidFill>
              </a:rPr>
              <a:t>First-order logic (Frege, 1893) from </a:t>
            </a:r>
            <a:r>
              <a:rPr b="1" lang="en" sz="1900">
                <a:solidFill>
                  <a:srgbClr val="008000"/>
                </a:solidFill>
              </a:rPr>
              <a:t>logic</a:t>
            </a:r>
            <a:endParaRPr b="1" sz="1900">
              <a:solidFill>
                <a:srgbClr val="008000"/>
              </a:solidFill>
            </a:endParaRPr>
          </a:p>
          <a:p>
            <a:pPr indent="-349250" lvl="0" marL="457200" rtl="0" algn="l">
              <a:spcBef>
                <a:spcPts val="0"/>
              </a:spcBef>
              <a:spcAft>
                <a:spcPts val="0"/>
              </a:spcAft>
              <a:buClr>
                <a:schemeClr val="dk1"/>
              </a:buClr>
              <a:buSzPts val="1900"/>
              <a:buChar char="●"/>
            </a:pPr>
            <a:r>
              <a:rPr lang="en" sz="1900">
                <a:solidFill>
                  <a:schemeClr val="dk1"/>
                </a:solidFill>
              </a:rPr>
              <a:t>Maximum likelihood (Fisher, 1922) from </a:t>
            </a:r>
            <a:r>
              <a:rPr b="1" lang="en" sz="1900">
                <a:solidFill>
                  <a:srgbClr val="008000"/>
                </a:solidFill>
              </a:rPr>
              <a:t>statistics</a:t>
            </a:r>
            <a:endParaRPr b="1" sz="1900">
              <a:solidFill>
                <a:srgbClr val="008000"/>
              </a:solidFill>
            </a:endParaRPr>
          </a:p>
          <a:p>
            <a:pPr indent="-349250" lvl="0" marL="457200" rtl="0" algn="l">
              <a:spcBef>
                <a:spcPts val="0"/>
              </a:spcBef>
              <a:spcAft>
                <a:spcPts val="0"/>
              </a:spcAft>
              <a:buClr>
                <a:schemeClr val="dk1"/>
              </a:buClr>
              <a:buSzPts val="1900"/>
              <a:buChar char="●"/>
            </a:pPr>
            <a:r>
              <a:rPr lang="en" sz="1900">
                <a:solidFill>
                  <a:schemeClr val="dk1"/>
                </a:solidFill>
              </a:rPr>
              <a:t>Artificial neural networks (McCulloch/Pitts, 1943) from </a:t>
            </a:r>
            <a:r>
              <a:rPr b="1" lang="en" sz="1900">
                <a:solidFill>
                  <a:srgbClr val="008000"/>
                </a:solidFill>
              </a:rPr>
              <a:t>neuroscience</a:t>
            </a:r>
            <a:endParaRPr b="1" sz="1900">
              <a:solidFill>
                <a:srgbClr val="008000"/>
              </a:solidFill>
            </a:endParaRPr>
          </a:p>
          <a:p>
            <a:pPr indent="-349250" lvl="0" marL="457200" rtl="0" algn="l">
              <a:spcBef>
                <a:spcPts val="0"/>
              </a:spcBef>
              <a:spcAft>
                <a:spcPts val="0"/>
              </a:spcAft>
              <a:buClr>
                <a:schemeClr val="dk1"/>
              </a:buClr>
              <a:buSzPts val="1900"/>
              <a:buChar char="●"/>
            </a:pPr>
            <a:r>
              <a:rPr lang="en" sz="1900">
                <a:solidFill>
                  <a:schemeClr val="dk1"/>
                </a:solidFill>
              </a:rPr>
              <a:t>Minimax games (von Neumann, 1944) from </a:t>
            </a:r>
            <a:r>
              <a:rPr b="1" lang="en" sz="1900">
                <a:solidFill>
                  <a:srgbClr val="008000"/>
                </a:solidFill>
              </a:rPr>
              <a:t>economics</a:t>
            </a:r>
            <a:endParaRPr b="1" sz="1900">
              <a:solidFill>
                <a:srgbClr val="008000"/>
              </a:solidFill>
            </a:endParaRPr>
          </a:p>
          <a:p>
            <a:pPr indent="-349250" lvl="0" marL="457200" rtl="0" algn="l">
              <a:spcBef>
                <a:spcPts val="0"/>
              </a:spcBef>
              <a:spcAft>
                <a:spcPts val="0"/>
              </a:spcAft>
              <a:buClr>
                <a:schemeClr val="dk1"/>
              </a:buClr>
              <a:buSzPts val="1900"/>
              <a:buChar char="●"/>
            </a:pPr>
            <a:r>
              <a:rPr lang="en" sz="1900">
                <a:solidFill>
                  <a:schemeClr val="dk1"/>
                </a:solidFill>
              </a:rPr>
              <a:t>Stochastic gradient descent (Robbins/Monro, 1951) from </a:t>
            </a:r>
            <a:r>
              <a:rPr b="1" lang="en" sz="1900">
                <a:solidFill>
                  <a:srgbClr val="008000"/>
                </a:solidFill>
              </a:rPr>
              <a:t>optimization</a:t>
            </a:r>
            <a:endParaRPr b="1" sz="1900">
              <a:solidFill>
                <a:srgbClr val="008000"/>
              </a:solidFill>
            </a:endParaRPr>
          </a:p>
          <a:p>
            <a:pPr indent="-349250" lvl="0" marL="457200" rtl="0" algn="l">
              <a:spcBef>
                <a:spcPts val="0"/>
              </a:spcBef>
              <a:spcAft>
                <a:spcPts val="0"/>
              </a:spcAft>
              <a:buClr>
                <a:schemeClr val="dk1"/>
              </a:buClr>
              <a:buSzPts val="1900"/>
              <a:buChar char="●"/>
            </a:pPr>
            <a:r>
              <a:rPr lang="en" sz="1900">
                <a:solidFill>
                  <a:schemeClr val="dk1"/>
                </a:solidFill>
              </a:rPr>
              <a:t>Uniform cost search (Dijkstra, 1956) from </a:t>
            </a:r>
            <a:r>
              <a:rPr b="1" lang="en" sz="1900">
                <a:solidFill>
                  <a:srgbClr val="008000"/>
                </a:solidFill>
              </a:rPr>
              <a:t>algorithms</a:t>
            </a:r>
            <a:endParaRPr b="1" sz="1900">
              <a:solidFill>
                <a:srgbClr val="008000"/>
              </a:solidFill>
            </a:endParaRPr>
          </a:p>
          <a:p>
            <a:pPr indent="-349250" lvl="0" marL="457200" rtl="0" algn="l">
              <a:spcBef>
                <a:spcPts val="0"/>
              </a:spcBef>
              <a:spcAft>
                <a:spcPts val="0"/>
              </a:spcAft>
              <a:buClr>
                <a:schemeClr val="dk1"/>
              </a:buClr>
              <a:buSzPts val="1900"/>
              <a:buChar char="●"/>
            </a:pPr>
            <a:r>
              <a:rPr lang="en" sz="1900">
                <a:solidFill>
                  <a:schemeClr val="dk1"/>
                </a:solidFill>
              </a:rPr>
              <a:t>Value iteration (Bellman, 1957) from </a:t>
            </a:r>
            <a:r>
              <a:rPr b="1" lang="en" sz="1900">
                <a:solidFill>
                  <a:srgbClr val="008000"/>
                </a:solidFill>
              </a:rPr>
              <a:t>control theory</a:t>
            </a:r>
            <a:endParaRPr b="1" sz="1900">
              <a:solidFill>
                <a:srgbClr val="008000"/>
              </a:solidFill>
            </a:endParaRPr>
          </a:p>
          <a:p>
            <a:pPr indent="0" lvl="0" marL="0" rtl="0" algn="l">
              <a:spcBef>
                <a:spcPts val="0"/>
              </a:spcBef>
              <a:spcAft>
                <a:spcPts val="16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AI is multidisciplinary and wide</a:t>
            </a:r>
            <a:endParaRPr/>
          </a:p>
        </p:txBody>
      </p:sp>
      <p:sp>
        <p:nvSpPr>
          <p:cNvPr id="289" name="Google Shape;289;p44"/>
          <p:cNvSpPr txBox="1"/>
          <p:nvPr>
            <p:ph idx="1" type="body"/>
          </p:nvPr>
        </p:nvSpPr>
        <p:spPr>
          <a:xfrm>
            <a:off x="311700" y="11468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Related sciences: Economy, psychology, cognitive science, </a:t>
            </a:r>
            <a:r>
              <a:rPr lang="en"/>
              <a:t>linguistics</a:t>
            </a:r>
            <a:r>
              <a:rPr lang="en"/>
              <a:t>, neuro-science, probability theory, statistics, optimization, logic, high performance computing, biology, philosophy, ethics, ...</a:t>
            </a:r>
            <a:endParaRPr/>
          </a:p>
          <a:p>
            <a:pPr indent="0" lvl="0" marL="0" rtl="0" algn="l">
              <a:spcBef>
                <a:spcPts val="1600"/>
              </a:spcBef>
              <a:spcAft>
                <a:spcPts val="1600"/>
              </a:spcAft>
              <a:buNone/>
            </a:pPr>
            <a:r>
              <a:rPr lang="en"/>
              <a:t>Sub-fields: Machine Learning, Neural Networks, Evolutionary Computation, Computer Vision, Robotics, Expert Systems, Speech Processing, Natural Language Processing, Planning, </a:t>
            </a:r>
            <a:r>
              <a:rPr lang="en"/>
              <a:t>..</a:t>
            </a:r>
            <a:r>
              <a:rPr lang="en"/>
              <a: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State of the art in AI 								</a:t>
            </a:r>
            <a:r>
              <a:rPr lang="en">
                <a:solidFill>
                  <a:srgbClr val="B7B7B7"/>
                </a:solidFill>
              </a:rPr>
              <a:t>(1986)</a:t>
            </a:r>
            <a:endParaRPr>
              <a:solidFill>
                <a:srgbClr val="B7B7B7"/>
              </a:solidFill>
            </a:endParaRPr>
          </a:p>
        </p:txBody>
      </p:sp>
      <p:sp>
        <p:nvSpPr>
          <p:cNvPr id="295" name="Google Shape;295;p4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NavLab or Navigation Laboratory was the first self-driving car with people riding on board.  It was very slow, but for 1986 computing power, it was revolutionary. NavLab continued to lay the groundwork for Carnegie Mellon University's expertise in the field of autonomous vehicles.&#10;&#10;https://en.wikipedia.org/wiki/Navlab" id="296" name="Google Shape;296;p45" title="NavLab 1 (1986) : Carnegie Mellon : Robotics Institute History of Self-Driving Cars">
            <a:hlinkClick r:id="rId3"/>
          </p:cNvPr>
          <p:cNvPicPr preferRelativeResize="0"/>
          <p:nvPr/>
        </p:nvPicPr>
        <p:blipFill>
          <a:blip r:embed="rId4">
            <a:alphaModFix/>
          </a:blip>
          <a:stretch>
            <a:fillRect/>
          </a:stretch>
        </p:blipFill>
        <p:spPr>
          <a:xfrm>
            <a:off x="1939676" y="1152475"/>
            <a:ext cx="5264650" cy="39485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Statistically, the least reliable part of the car is ... the driver. Chris Urmson heads up Google's driverless car program, one of several efforts to remove humans from the driver's seat. He talks about where his program is right now, and shares fascinating footage that shows how the car sees the road and makes autonomous decisions about what to do next.&#10;&#10;TEDTalks is a daily video podcast of the best talks and performances from the TED Conference, where the world's leading thinkers and doers give the talk of their lives in 18 minutes (or less). Look for talks on Technology, Entertainment and Design -- plus science, business, global issues, the arts and much more.&#10;Find closed captions and translated subtitles in many languages at http://www.ted.com/translate&#10;&#10;Follow TED news on Twitter: http://www.twitter.com/tednews&#10;Like TED on Facebook: https://www.facebook.com/TED&#10;&#10;Subscribe to our channel: http://www.youtube.com/user/TEDtalksDirector" id="303" name="Google Shape;303;p46" title="Chris Urmson: How a driverless car sees the road">
            <a:hlinkClick r:id="rId3"/>
          </p:cNvPr>
          <p:cNvPicPr preferRelativeResize="0"/>
          <p:nvPr/>
        </p:nvPicPr>
        <p:blipFill>
          <a:blip r:embed="rId4">
            <a:alphaModFix/>
          </a:blip>
          <a:stretch>
            <a:fillRect/>
          </a:stretch>
        </p:blipFill>
        <p:spPr>
          <a:xfrm>
            <a:off x="1143008" y="0"/>
            <a:ext cx="6857992" cy="51435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Ordering Tesla Solar? Use one of my Patron's referral codes and get $500!&#10;Sergey: https://ts.la/sergey71896&#10;Jon: https://ts.la/jon42558&#10;Me: https://ts.la/chris41676&#10;&#10;My favorite Tesla and YouTube Accessories: https://www.amazon.com/shop/dirtytesla (Amazon Affiliate Link)&#10;&#10;Patreon: https://www.patreon.com/dirtytesla&#10;&#10;⚡TESMANIAN: Get 10% off accessories with Tesmanian discount code DirtyTesla https://www.tesmanian.com/discount/DirtyTesla&#10;&#10;I have a ton of new awesome merch that is carbon NEGATIVE! Use code DirtyTesla for 15% off: http://ecowear.us/dirtytesla&#10;&#10;Insta360 roof Camera: https://www.insta360.com/sal/one_r?insrc=INRTV31&#10;&#10;Save on Jeda Products with code dirtytesla: https://getjeda.com/ref/50/&#10;&#10;Buy Tesla Stock or Dogecoin on Webull!: https://a.webull.com/i/DirtyTesla&#10;&#10;Use code dirtytesla for 10% off premium Tesla Accessories at https://scentwedge.com/&#10;&#10;Merch: https://teespring.com/stores/dirtytesla&#10;&#10;Twitter: @DirtyTesla&#10;&#10;Instagram: @DirtyyTesla&#10;&#10;Music: http://instagram.com/sammorykwas&#10;&#10;⚡Teslafi Free for One Month: https://www.teslafi.com/signup.php?referred=DirtyTesla&#10;&#10;Filming Equipment&#10;Sony a6100: https://amzn.to/2BuqYwc&#10;Gimbal for a6100: https://amzn.to/30xelNg&#10;Rode videomicro: https://amzn.to/30bbZ4m&#10;Rode Wireless Go II: https://amzn.to/35xV2mw&#10;GoPro (films screen/road): https://amzn.to/3aiMsKt or https://www.insta360.com/sal/one_r?insrc=INRTV31&#10;GoPro media mod: https://amzn.to/2Ze2q6G&#10;360 Camera: https://www.insta360.com/sal/one_r?insrc=INRTV31&#10;Camera mount for GoPro: https://amzn.to/3AWrpbH with https://amzn.to/3BXBtmb&#10;Mic: https://amzn.to/383CuJO or https://amzn.to/2NjYSXu&#10;Face/vlog style camera: https://amzn.to/3lWvFDD&#10;Mount for face camera: https://amzn.to/34lEfjP&#10;Tripod: https://amzn.to/335vV7D and https://amzn.to/2N6CiC1&#10;&#10;As an Amazon Associate I earn from qualifying purchases." id="310" name="Google Shape;310;p47" title="Tesla FSD Beta Update 10.12.1 Tackles Downtown!">
            <a:hlinkClick r:id="rId3"/>
          </p:cNvPr>
          <p:cNvPicPr preferRelativeResize="0"/>
          <p:nvPr/>
        </p:nvPicPr>
        <p:blipFill>
          <a:blip r:embed="rId4">
            <a:alphaModFix/>
          </a:blip>
          <a:stretch>
            <a:fillRect/>
          </a:stretch>
        </p:blipFill>
        <p:spPr>
          <a:xfrm>
            <a:off x="1135950" y="0"/>
            <a:ext cx="6895625" cy="5171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0"/>
                                        </p:tgtEl>
                                        <p:attrNameLst>
                                          <p:attrName>style.visibility</p:attrName>
                                        </p:attrNameLst>
                                      </p:cBhvr>
                                      <p:to>
                                        <p:strVal val="visible"/>
                                      </p:to>
                                    </p:set>
                                    <p:animEffect filter="fade" transition="in">
                                      <p:cBhvr>
                                        <p:cTn dur="1000"/>
                                        <p:tgtEl>
                                          <p:spTgt spid="3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Ordering Tesla Solar? Use one of my Patron's referral codes and get $500!&#10;Sergey: https://ts.la/sergey71896&#10;Jon: https://ts.la/jon42558&#10;Me: https://ts.la/chris41676&#10;&#10;My favorite Tesla and YouTube Accessories: https://www.amazon.com/shop/dirtytesla (Amazon Affiliate Link)&#10;&#10;Patreon: https://www.patreon.com/dirtytesla&#10;&#10;⚡TESMANIAN: Get 10% off accessories with Tesmanian discount code DirtyTesla https://www.tesmanian.com/discount/DirtyTesla&#10;&#10;⚡Get 10% off products from Temai: https://www.temai.tech/c_cA4-6u1 Discount code DirtyTesla&#10;&#10;Save on Jeda Products with code dirtytesla: https://getjeda.com/ref/50/&#10;&#10;Buy Tesla Stock or Dogecoin on Webull!: https://act.webull.com/invite/share.html?inviteCode=xbKnnoIzNiP9&#10;&#10;Use code dirtytesla for 10% off premium Tesla Accessories at https://scentwedge.com/&#10;&#10;Merch: https://teespring.com/stores/dirtytesla&#10;&#10;Twitter: @DirtyTesla&#10;&#10;Instagram: @DirtyyTesla&#10;&#10;Music: http://instagram.com/sammorykwas&#10;&#10;⚡Teslafi Free for One Month: https://www.teslafi.com/signup.php?referred=DirtyTesla&#10;&#10;Filming Equipment&#10;Sony a6100: https://amzn.to/2BuqYwc&#10;Gimbal for a6100: https://amzn.to/30xelNg&#10;Rode videomicro: https://amzn.to/30bbZ4m&#10;Rode Wireless Go II: https://amzn.to/35xV2mw&#10;GoPro (films screen/road): https://amzn.to/3aiMsKt or https://www.insta360.com/sal/one_r?insrc=INRTV31&#10;GoPro media mod: https://amzn.to/2Ze2q6G&#10;360 Camera: https://www.insta360.com/sal/one_r?insrc=INRTV31&#10;Camera mount for GoPro: https://amzn.to/3AWrpbH with https://amzn.to/3BXBtmb&#10;Mic: https://amzn.to/383CuJO or https://amzn.to/2NjYSXu&#10;Face/vlog style camera: https://amzn.to/3lWvFDD&#10;Mount for face camera: https://amzn.to/34lEfjP&#10;Tripod: https://amzn.to/335vV7D and https://amzn.to/2N6CiC1&#10;&#10;As an Amazon Associate I earn from qualifying purchases." id="317" name="Google Shape;317;p48" title="Tesla FSD Beta V10.9 and Human Driving in Slippery Snow">
            <a:hlinkClick r:id="rId3"/>
          </p:cNvPr>
          <p:cNvPicPr preferRelativeResize="0"/>
          <p:nvPr/>
        </p:nvPicPr>
        <p:blipFill>
          <a:blip r:embed="rId4">
            <a:alphaModFix/>
          </a:blip>
          <a:stretch>
            <a:fillRect/>
          </a:stretch>
        </p:blipFill>
        <p:spPr>
          <a:xfrm>
            <a:off x="1143000" y="0"/>
            <a:ext cx="6858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Robots</a:t>
            </a:r>
            <a:endParaRPr/>
          </a:p>
        </p:txBody>
      </p:sp>
      <p:sp>
        <p:nvSpPr>
          <p:cNvPr id="323" name="Google Shape;323;p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A test of Spot's ability to adjust to disturbances as it opens and walks through a door.  A person (not shown) drives the robot up to the door, points the hand at the door handle, then gives the 'GO' command, both at the beginning of the video and again at 42 seconds.  The robot proceeds autonomously from these points on, without help from a person.  A camera in the hand finds the door handle, cameras on the body determine if the door is open or closed and navigate through the doorway.  Software provides locomotion, balance and adjusts behavior when progress gets off track.  The ability to tolerate and respond automatically to disturbances like these improves successful operation of the robot.  (Note: This testing does not irritate or harm the robot.)" id="324" name="Google Shape;324;p49" title="Testing Robustness">
            <a:hlinkClick r:id="rId3"/>
          </p:cNvPr>
          <p:cNvPicPr preferRelativeResize="0"/>
          <p:nvPr/>
        </p:nvPicPr>
        <p:blipFill>
          <a:blip r:embed="rId4">
            <a:alphaModFix/>
          </a:blip>
          <a:stretch>
            <a:fillRect/>
          </a:stretch>
        </p:blipFill>
        <p:spPr>
          <a:xfrm>
            <a:off x="1143000" y="0"/>
            <a:ext cx="6858000" cy="51435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Parkour is the perfect sandbox for the Atlas team at Boston Dynamics to experiment with new behaviors. In this video our humanoid robots demonstrate their whole-body athletics, maintaining its balance through a variety of rapidly changing, high-energy activities. Through jumps, balance beams, and vaults, we demonstrate how we push Atlas to its limits to discover the next generation of mobility, perception, and athletic intelligence.&#10;&#10;How does Atlas do parkour? Go behind the scenes in the lab: https://youtu.be/EezdinoG4mk&#10;&#10;Parkour Atlas: https://youtu.be/LikxFZZO2sk&#10;More Parkour Atlas: https://youtu.be/_sBBaNYex3E&#10;&#10;#BostonDynamics #Atlas #Parkour" id="331" name="Google Shape;331;p50" title="Atlas | Partners in Parkour">
            <a:hlinkClick r:id="rId3"/>
          </p:cNvPr>
          <p:cNvPicPr preferRelativeResize="0"/>
          <p:nvPr/>
        </p:nvPicPr>
        <p:blipFill>
          <a:blip r:embed="rId4">
            <a:alphaModFix/>
          </a:blip>
          <a:stretch>
            <a:fillRect/>
          </a:stretch>
        </p:blipFill>
        <p:spPr>
          <a:xfrm>
            <a:off x="1143000" y="0"/>
            <a:ext cx="6858000" cy="51435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Language models - GPT-3</a:t>
            </a:r>
            <a:endParaRPr/>
          </a:p>
        </p:txBody>
      </p:sp>
      <p:sp>
        <p:nvSpPr>
          <p:cNvPr id="337" name="Google Shape;337;p51"/>
          <p:cNvSpPr txBox="1"/>
          <p:nvPr>
            <p:ph idx="1" type="body"/>
          </p:nvPr>
        </p:nvSpPr>
        <p:spPr>
          <a:xfrm>
            <a:off x="244100" y="112992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Autoregressive model</a:t>
            </a:r>
            <a:endParaRPr/>
          </a:p>
          <a:p>
            <a:pPr indent="-342900" lvl="0" marL="457200" rtl="0" algn="l">
              <a:spcBef>
                <a:spcPts val="0"/>
              </a:spcBef>
              <a:spcAft>
                <a:spcPts val="0"/>
              </a:spcAft>
              <a:buSzPts val="1800"/>
              <a:buChar char="●"/>
            </a:pPr>
            <a:r>
              <a:rPr lang="en"/>
              <a:t>175 Gparams</a:t>
            </a:r>
            <a:endParaRPr/>
          </a:p>
          <a:p>
            <a:pPr indent="-342900" lvl="0" marL="457200" rtl="0" algn="l">
              <a:spcBef>
                <a:spcPts val="0"/>
              </a:spcBef>
              <a:spcAft>
                <a:spcPts val="0"/>
              </a:spcAft>
              <a:buSzPts val="1800"/>
              <a:buChar char="●"/>
            </a:pPr>
            <a:r>
              <a:rPr lang="en"/>
              <a:t>570 GB compressed </a:t>
            </a:r>
            <a:r>
              <a:rPr lang="en"/>
              <a:t>training</a:t>
            </a:r>
            <a:r>
              <a:rPr lang="en"/>
              <a:t> text data</a:t>
            </a:r>
            <a:endParaRPr/>
          </a:p>
          <a:p>
            <a:pPr indent="-342900" lvl="0" marL="457200" rtl="0" algn="l">
              <a:spcBef>
                <a:spcPts val="0"/>
              </a:spcBef>
              <a:spcAft>
                <a:spcPts val="0"/>
              </a:spcAft>
              <a:buSzPts val="1800"/>
              <a:buChar char="●"/>
            </a:pPr>
            <a:r>
              <a:rPr lang="en"/>
              <a:t>Comercial API</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338" name="Google Shape;338;p51"/>
          <p:cNvSpPr txBox="1"/>
          <p:nvPr>
            <p:ph idx="1" type="body"/>
          </p:nvPr>
        </p:nvSpPr>
        <p:spPr>
          <a:xfrm>
            <a:off x="244100" y="4509050"/>
            <a:ext cx="8520600" cy="696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Brown et al.: Language Models are Few-Shot Learners. 2020. </a:t>
            </a:r>
            <a:r>
              <a:rPr lang="en" sz="1200" u="sng">
                <a:solidFill>
                  <a:schemeClr val="hlink"/>
                </a:solidFill>
                <a:hlinkClick r:id="rId3"/>
              </a:rPr>
              <a:t>https://arxiv.org/abs/2005.14165</a:t>
            </a:r>
            <a:endParaRPr sz="1200"/>
          </a:p>
          <a:p>
            <a:pPr indent="0" lvl="0" marL="0" rtl="0" algn="l">
              <a:lnSpc>
                <a:spcPct val="115000"/>
              </a:lnSpc>
              <a:spcBef>
                <a:spcPts val="0"/>
              </a:spcBef>
              <a:spcAft>
                <a:spcPts val="0"/>
              </a:spcAft>
              <a:buNone/>
            </a:pPr>
            <a:r>
              <a:rPr lang="en" sz="1200"/>
              <a:t>Kevin Lacker: Giving GPT-3 a Turing Test. </a:t>
            </a:r>
            <a:r>
              <a:rPr lang="en" sz="1200" u="sng">
                <a:solidFill>
                  <a:schemeClr val="hlink"/>
                </a:solidFill>
                <a:hlinkClick r:id="rId4"/>
              </a:rPr>
              <a:t>https://lacker.io/ai/2020/07/06/giving-gpt-3-a-turing-test.html</a:t>
            </a:r>
            <a:endParaRPr sz="1200"/>
          </a:p>
          <a:p>
            <a:pPr indent="0" lvl="0" marL="0" rtl="0" algn="l">
              <a:lnSpc>
                <a:spcPct val="115000"/>
              </a:lnSpc>
              <a:spcBef>
                <a:spcPts val="0"/>
              </a:spcBef>
              <a:spcAft>
                <a:spcPts val="0"/>
              </a:spcAft>
              <a:buNone/>
            </a:pPr>
            <a:r>
              <a:t/>
            </a:r>
            <a:endParaRPr sz="12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52"/>
          <p:cNvSpPr txBox="1"/>
          <p:nvPr>
            <p:ph idx="1" type="body"/>
          </p:nvPr>
        </p:nvSpPr>
        <p:spPr>
          <a:xfrm>
            <a:off x="103375" y="115900"/>
            <a:ext cx="8884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sz="1600">
                <a:solidFill>
                  <a:srgbClr val="6AA84F"/>
                </a:solidFill>
              </a:rPr>
              <a:t>Researcher</a:t>
            </a:r>
            <a:r>
              <a:rPr i="1" lang="en" sz="1600"/>
              <a:t>: Please summarize the concept of artificial general intelligence (AGI).</a:t>
            </a:r>
            <a:endParaRPr i="1" sz="1600"/>
          </a:p>
          <a:p>
            <a:pPr indent="0" lvl="0" marL="0" rtl="0" algn="l">
              <a:spcBef>
                <a:spcPts val="1000"/>
              </a:spcBef>
              <a:spcAft>
                <a:spcPts val="0"/>
              </a:spcAft>
              <a:buClr>
                <a:schemeClr val="dk1"/>
              </a:buClr>
              <a:buSzPts val="1100"/>
              <a:buFont typeface="Arial"/>
              <a:buNone/>
            </a:pPr>
            <a:r>
              <a:rPr lang="en" sz="1600">
                <a:solidFill>
                  <a:srgbClr val="CC0000"/>
                </a:solidFill>
              </a:rPr>
              <a:t>Wise Being:</a:t>
            </a:r>
            <a:r>
              <a:rPr lang="en" sz="1600"/>
              <a:t> AGI is a computer system that can replicate the cognitive abilities of a human.</a:t>
            </a:r>
            <a:endParaRPr sz="1600"/>
          </a:p>
          <a:p>
            <a:pPr indent="0" lvl="0" marL="0" rtl="0" algn="l">
              <a:spcBef>
                <a:spcPts val="1000"/>
              </a:spcBef>
              <a:spcAft>
                <a:spcPts val="0"/>
              </a:spcAft>
              <a:buClr>
                <a:schemeClr val="dk1"/>
              </a:buClr>
              <a:buSzPts val="1100"/>
              <a:buFont typeface="Arial"/>
              <a:buNone/>
            </a:pPr>
            <a:r>
              <a:rPr i="1" lang="en" sz="1600">
                <a:solidFill>
                  <a:srgbClr val="93C47D"/>
                </a:solidFill>
              </a:rPr>
              <a:t>Researcher</a:t>
            </a:r>
            <a:r>
              <a:rPr i="1" lang="en" sz="1600"/>
              <a:t>: What is the best test to see if your program has achieved AGI?</a:t>
            </a:r>
            <a:endParaRPr i="1" sz="1600"/>
          </a:p>
          <a:p>
            <a:pPr indent="0" lvl="0" marL="0" rtl="0" algn="l">
              <a:spcBef>
                <a:spcPts val="1000"/>
              </a:spcBef>
              <a:spcAft>
                <a:spcPts val="0"/>
              </a:spcAft>
              <a:buClr>
                <a:schemeClr val="dk1"/>
              </a:buClr>
              <a:buSzPts val="1100"/>
              <a:buFont typeface="Arial"/>
              <a:buNone/>
            </a:pPr>
            <a:r>
              <a:rPr lang="en" sz="1600">
                <a:solidFill>
                  <a:srgbClr val="CC0000"/>
                </a:solidFill>
              </a:rPr>
              <a:t>Wise Being:</a:t>
            </a:r>
            <a:r>
              <a:rPr lang="en" sz="1600"/>
              <a:t> An AGI can be reliably distinguished from humans by a blind Turing test, which is typically conducted over a text-based channel.</a:t>
            </a:r>
            <a:endParaRPr sz="1600"/>
          </a:p>
          <a:p>
            <a:pPr indent="0" lvl="0" marL="0" rtl="0" algn="l">
              <a:spcBef>
                <a:spcPts val="1000"/>
              </a:spcBef>
              <a:spcAft>
                <a:spcPts val="0"/>
              </a:spcAft>
              <a:buClr>
                <a:schemeClr val="dk1"/>
              </a:buClr>
              <a:buSzPts val="1100"/>
              <a:buFont typeface="Arial"/>
              <a:buNone/>
            </a:pPr>
            <a:r>
              <a:rPr i="1" lang="en" sz="1600">
                <a:solidFill>
                  <a:srgbClr val="93C47D"/>
                </a:solidFill>
              </a:rPr>
              <a:t>Researcher</a:t>
            </a:r>
            <a:r>
              <a:rPr i="1" lang="en" sz="1600"/>
              <a:t>: What is a blind Turing test?</a:t>
            </a:r>
            <a:endParaRPr i="1" sz="1600"/>
          </a:p>
          <a:p>
            <a:pPr indent="0" lvl="0" marL="0" rtl="0" algn="l">
              <a:spcBef>
                <a:spcPts val="1000"/>
              </a:spcBef>
              <a:spcAft>
                <a:spcPts val="0"/>
              </a:spcAft>
              <a:buClr>
                <a:schemeClr val="dk1"/>
              </a:buClr>
              <a:buSzPts val="1100"/>
              <a:buFont typeface="Arial"/>
              <a:buNone/>
            </a:pPr>
            <a:r>
              <a:rPr lang="en" sz="1600">
                <a:solidFill>
                  <a:srgbClr val="CC0000"/>
                </a:solidFill>
              </a:rPr>
              <a:t>Wise Being:</a:t>
            </a:r>
            <a:r>
              <a:rPr lang="en" sz="1600"/>
              <a:t> A blind Turing test is a Turing test in which the human respondent does not see the human and computer text responses. The computer program therefore is not allowed to make any visual clues that would indicate it is a computer program, and the human respondent is not allowed to know that the respondent is human or computer.</a:t>
            </a:r>
            <a:endParaRPr sz="1600"/>
          </a:p>
          <a:p>
            <a:pPr indent="0" lvl="0" marL="0" rtl="0" algn="l">
              <a:spcBef>
                <a:spcPts val="1000"/>
              </a:spcBef>
              <a:spcAft>
                <a:spcPts val="0"/>
              </a:spcAft>
              <a:buClr>
                <a:schemeClr val="dk1"/>
              </a:buClr>
              <a:buSzPts val="1100"/>
              <a:buFont typeface="Arial"/>
              <a:buNone/>
            </a:pPr>
            <a:r>
              <a:t/>
            </a:r>
            <a:endParaRPr sz="1600"/>
          </a:p>
          <a:p>
            <a:pPr indent="0" lvl="0" marL="0" rtl="0" algn="l">
              <a:spcBef>
                <a:spcPts val="1000"/>
              </a:spcBef>
              <a:spcAft>
                <a:spcPts val="0"/>
              </a:spcAft>
              <a:buClr>
                <a:schemeClr val="dk1"/>
              </a:buClr>
              <a:buSzPts val="1100"/>
              <a:buFont typeface="Arial"/>
              <a:buNone/>
            </a:pPr>
            <a:r>
              <a:t/>
            </a:r>
            <a:endParaRPr sz="1600"/>
          </a:p>
          <a:p>
            <a:pPr indent="0" lvl="0" marL="0" rtl="0" algn="l">
              <a:spcBef>
                <a:spcPts val="1000"/>
              </a:spcBef>
              <a:spcAft>
                <a:spcPts val="1000"/>
              </a:spcAft>
              <a:buNone/>
            </a:pPr>
            <a:r>
              <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Schedule</a:t>
            </a:r>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graphicFrame>
        <p:nvGraphicFramePr>
          <p:cNvPr id="82" name="Google Shape;82;p17"/>
          <p:cNvGraphicFramePr/>
          <p:nvPr/>
        </p:nvGraphicFramePr>
        <p:xfrm>
          <a:off x="1395025" y="1401450"/>
          <a:ext cx="3000000" cy="3000000"/>
        </p:xfrm>
        <a:graphic>
          <a:graphicData uri="http://schemas.openxmlformats.org/drawingml/2006/table">
            <a:tbl>
              <a:tblPr>
                <a:noFill/>
                <a:tableStyleId>{66E0C8E1-3C23-48F6-AB2D-74C83E19BF39}</a:tableStyleId>
              </a:tblPr>
              <a:tblGrid>
                <a:gridCol w="771525"/>
                <a:gridCol w="504825"/>
                <a:gridCol w="2638425"/>
                <a:gridCol w="2638425"/>
              </a:tblGrid>
              <a:tr h="200025">
                <a:tc>
                  <a:txBody>
                    <a:bodyPr/>
                    <a:lstStyle/>
                    <a:p>
                      <a:pPr indent="0" lvl="0" marL="0" rtl="0" algn="r">
                        <a:lnSpc>
                          <a:spcPct val="115000"/>
                        </a:lnSpc>
                        <a:spcBef>
                          <a:spcPts val="0"/>
                        </a:spcBef>
                        <a:spcAft>
                          <a:spcPts val="0"/>
                        </a:spcAft>
                        <a:buNone/>
                      </a:pPr>
                      <a:r>
                        <a:rPr b="1" lang="en" sz="1000"/>
                        <a:t>Date</a:t>
                      </a:r>
                      <a:endParaRPr b="1"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b="1" lang="en" sz="1000"/>
                        <a:t>9:00 -12:00 AM</a:t>
                      </a:r>
                      <a:endParaRPr b="1"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b="1" lang="en" sz="1000"/>
                        <a:t>13:30 - 16:30 PM</a:t>
                      </a:r>
                      <a:endParaRPr b="1"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r>
              <a:tr h="619125">
                <a:tc>
                  <a:txBody>
                    <a:bodyPr/>
                    <a:lstStyle/>
                    <a:p>
                      <a:pPr indent="0" lvl="0" marL="0" rtl="0" algn="r">
                        <a:lnSpc>
                          <a:spcPct val="115000"/>
                        </a:lnSpc>
                        <a:spcBef>
                          <a:spcPts val="0"/>
                        </a:spcBef>
                        <a:spcAft>
                          <a:spcPts val="0"/>
                        </a:spcAft>
                        <a:buNone/>
                      </a:pPr>
                      <a:r>
                        <a:rPr lang="en" sz="1000"/>
                        <a:t>7/11/2022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Mon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i="1" lang="en" sz="1000"/>
                        <a:t>Registration + Enrolment</a:t>
                      </a:r>
                      <a:endParaRPr i="1" sz="1000"/>
                    </a:p>
                    <a:p>
                      <a:pPr indent="0" lvl="0" marL="0" rtl="0" algn="l">
                        <a:lnSpc>
                          <a:spcPct val="115000"/>
                        </a:lnSpc>
                        <a:spcBef>
                          <a:spcPts val="0"/>
                        </a:spcBef>
                        <a:spcAft>
                          <a:spcPts val="0"/>
                        </a:spcAft>
                        <a:buNone/>
                      </a:pPr>
                      <a:r>
                        <a:rPr i="1" lang="en" sz="1000"/>
                        <a:t>Welcome by the FIT (dean/vice-dean)</a:t>
                      </a:r>
                      <a:endParaRPr i="1" sz="1000"/>
                    </a:p>
                    <a:p>
                      <a:pPr indent="0" lvl="0" marL="0" rtl="0" algn="l">
                        <a:lnSpc>
                          <a:spcPct val="115000"/>
                        </a:lnSpc>
                        <a:spcBef>
                          <a:spcPts val="0"/>
                        </a:spcBef>
                        <a:spcAft>
                          <a:spcPts val="0"/>
                        </a:spcAft>
                        <a:buNone/>
                      </a:pPr>
                      <a:r>
                        <a:rPr i="1" lang="en" sz="1000"/>
                        <a:t>Presentation of FIT</a:t>
                      </a:r>
                      <a:endParaRPr i="1" sz="1000"/>
                    </a:p>
                    <a:p>
                      <a:pPr indent="0" lvl="0" marL="0" rtl="0" algn="l">
                        <a:lnSpc>
                          <a:spcPct val="115000"/>
                        </a:lnSpc>
                        <a:spcBef>
                          <a:spcPts val="0"/>
                        </a:spcBef>
                        <a:spcAft>
                          <a:spcPts val="0"/>
                        </a:spcAft>
                        <a:buNone/>
                      </a:pPr>
                      <a:r>
                        <a:rPr i="1" lang="en" sz="1000"/>
                        <a:t>FIT Guided tour</a:t>
                      </a:r>
                      <a:endParaRPr i="1"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EAD3"/>
                    </a:solidFill>
                  </a:tcPr>
                </a:tc>
                <a:tc>
                  <a:txBody>
                    <a:bodyPr/>
                    <a:lstStyle/>
                    <a:p>
                      <a:pPr indent="0" lvl="0" marL="0" rtl="0" algn="l">
                        <a:lnSpc>
                          <a:spcPct val="115000"/>
                        </a:lnSpc>
                        <a:spcBef>
                          <a:spcPts val="0"/>
                        </a:spcBef>
                        <a:spcAft>
                          <a:spcPts val="0"/>
                        </a:spcAft>
                        <a:buNone/>
                      </a:pPr>
                      <a:r>
                        <a:rPr lang="en" sz="1000"/>
                        <a:t>Brno City Rally by ESN BUT start at 14:00 (dormitory, Purkynova 93)</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EAD3"/>
                    </a:solidFill>
                  </a:tcPr>
                </a:tc>
              </a:tr>
              <a:tr h="333375">
                <a:tc>
                  <a:txBody>
                    <a:bodyPr/>
                    <a:lstStyle/>
                    <a:p>
                      <a:pPr indent="0" lvl="0" marL="0" rtl="0" algn="r">
                        <a:lnSpc>
                          <a:spcPct val="115000"/>
                        </a:lnSpc>
                        <a:spcBef>
                          <a:spcPts val="0"/>
                        </a:spcBef>
                        <a:spcAft>
                          <a:spcPts val="0"/>
                        </a:spcAft>
                        <a:buNone/>
                      </a:pPr>
                      <a:r>
                        <a:rPr lang="en" sz="1000"/>
                        <a:t>7/12/2022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Tue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AI and ML introduction</a:t>
                      </a:r>
                      <a:endParaRPr sz="1000"/>
                    </a:p>
                    <a:p>
                      <a:pPr indent="0" lvl="0" marL="0" rtl="0" algn="l">
                        <a:lnSpc>
                          <a:spcPct val="115000"/>
                        </a:lnSpc>
                        <a:spcBef>
                          <a:spcPts val="0"/>
                        </a:spcBef>
                        <a:spcAft>
                          <a:spcPts val="0"/>
                        </a:spcAft>
                        <a:buNone/>
                      </a:pPr>
                      <a:r>
                        <a:rPr i="1" lang="en" sz="1000"/>
                        <a:t>Michal Hradiš</a:t>
                      </a:r>
                      <a:endParaRPr i="1"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 sz="1000"/>
                        <a:t>Python</a:t>
                      </a:r>
                      <a:endParaRPr sz="1000"/>
                    </a:p>
                    <a:p>
                      <a:pPr indent="0" lvl="0" marL="0" rtl="0" algn="l">
                        <a:lnSpc>
                          <a:spcPct val="115000"/>
                        </a:lnSpc>
                        <a:spcBef>
                          <a:spcPts val="0"/>
                        </a:spcBef>
                        <a:spcAft>
                          <a:spcPts val="0"/>
                        </a:spcAft>
                        <a:buNone/>
                      </a:pPr>
                      <a:r>
                        <a:rPr lang="en" sz="1000"/>
                        <a:t>Karel Beneš</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r>
              <a:tr h="333375">
                <a:tc>
                  <a:txBody>
                    <a:bodyPr/>
                    <a:lstStyle/>
                    <a:p>
                      <a:pPr indent="0" lvl="0" marL="0" rtl="0" algn="r">
                        <a:lnSpc>
                          <a:spcPct val="115000"/>
                        </a:lnSpc>
                        <a:spcBef>
                          <a:spcPts val="0"/>
                        </a:spcBef>
                        <a:spcAft>
                          <a:spcPts val="0"/>
                        </a:spcAft>
                        <a:buNone/>
                      </a:pPr>
                      <a:r>
                        <a:rPr lang="en" sz="1000"/>
                        <a:t>7/13/2022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Wed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Python</a:t>
                      </a:r>
                      <a:endParaRPr sz="1000"/>
                    </a:p>
                    <a:p>
                      <a:pPr indent="0" lvl="0" marL="0" rtl="0" algn="l">
                        <a:lnSpc>
                          <a:spcPct val="115000"/>
                        </a:lnSpc>
                        <a:spcBef>
                          <a:spcPts val="0"/>
                        </a:spcBef>
                        <a:spcAft>
                          <a:spcPts val="0"/>
                        </a:spcAft>
                        <a:buNone/>
                      </a:pPr>
                      <a:r>
                        <a:rPr lang="en" sz="1000"/>
                        <a:t>Karel Beneš</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 sz="1000"/>
                        <a:t>Basics in ML</a:t>
                      </a:r>
                      <a:endParaRPr sz="1000"/>
                    </a:p>
                    <a:p>
                      <a:pPr indent="0" lvl="0" marL="0" rtl="0" algn="l">
                        <a:lnSpc>
                          <a:spcPct val="115000"/>
                        </a:lnSpc>
                        <a:spcBef>
                          <a:spcPts val="0"/>
                        </a:spcBef>
                        <a:spcAft>
                          <a:spcPts val="0"/>
                        </a:spcAft>
                        <a:buNone/>
                      </a:pPr>
                      <a:r>
                        <a:rPr lang="en" sz="1000"/>
                        <a:t>Karel Beneš</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r>
              <a:tr h="333375">
                <a:tc>
                  <a:txBody>
                    <a:bodyPr/>
                    <a:lstStyle/>
                    <a:p>
                      <a:pPr indent="0" lvl="0" marL="0" rtl="0" algn="r">
                        <a:lnSpc>
                          <a:spcPct val="115000"/>
                        </a:lnSpc>
                        <a:spcBef>
                          <a:spcPts val="0"/>
                        </a:spcBef>
                        <a:spcAft>
                          <a:spcPts val="0"/>
                        </a:spcAft>
                        <a:buNone/>
                      </a:pPr>
                      <a:r>
                        <a:rPr lang="en" sz="1000"/>
                        <a:t>7/14/2022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Thu</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Basics in ML</a:t>
                      </a:r>
                      <a:endParaRPr sz="1000"/>
                    </a:p>
                    <a:p>
                      <a:pPr indent="0" lvl="0" marL="0" rtl="0" algn="l">
                        <a:lnSpc>
                          <a:spcPct val="115000"/>
                        </a:lnSpc>
                        <a:spcBef>
                          <a:spcPts val="0"/>
                        </a:spcBef>
                        <a:spcAft>
                          <a:spcPts val="0"/>
                        </a:spcAft>
                        <a:buNone/>
                      </a:pPr>
                      <a:r>
                        <a:rPr lang="en" sz="1000"/>
                        <a:t>Karel Beneš</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 sz="1000"/>
                        <a:t>CNNs</a:t>
                      </a:r>
                      <a:endParaRPr sz="1000"/>
                    </a:p>
                    <a:p>
                      <a:pPr indent="0" lvl="0" marL="0" rtl="0" algn="l">
                        <a:lnSpc>
                          <a:spcPct val="115000"/>
                        </a:lnSpc>
                        <a:spcBef>
                          <a:spcPts val="0"/>
                        </a:spcBef>
                        <a:spcAft>
                          <a:spcPts val="0"/>
                        </a:spcAft>
                        <a:buNone/>
                      </a:pPr>
                      <a:r>
                        <a:rPr lang="en" sz="1000"/>
                        <a:t>Michal Hradiš</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r>
              <a:tr h="333375">
                <a:tc>
                  <a:txBody>
                    <a:bodyPr/>
                    <a:lstStyle/>
                    <a:p>
                      <a:pPr indent="0" lvl="0" marL="0" rtl="0" algn="r">
                        <a:lnSpc>
                          <a:spcPct val="115000"/>
                        </a:lnSpc>
                        <a:spcBef>
                          <a:spcPts val="0"/>
                        </a:spcBef>
                        <a:spcAft>
                          <a:spcPts val="0"/>
                        </a:spcAft>
                        <a:buNone/>
                      </a:pPr>
                      <a:r>
                        <a:rPr lang="en" sz="1000"/>
                        <a:t>7/15/2022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Fri</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CNNs</a:t>
                      </a:r>
                      <a:endParaRPr sz="1000"/>
                    </a:p>
                    <a:p>
                      <a:pPr indent="0" lvl="0" marL="0" rtl="0" algn="l">
                        <a:lnSpc>
                          <a:spcPct val="115000"/>
                        </a:lnSpc>
                        <a:spcBef>
                          <a:spcPts val="0"/>
                        </a:spcBef>
                        <a:spcAft>
                          <a:spcPts val="0"/>
                        </a:spcAft>
                        <a:buNone/>
                      </a:pPr>
                      <a:r>
                        <a:rPr lang="en" sz="1000"/>
                        <a:t>Michal Hradiš</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i="1" lang="en" sz="1000"/>
                        <a:t>NXP</a:t>
                      </a:r>
                      <a:endParaRPr i="1"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EAD3"/>
                    </a:solidFill>
                  </a:tcPr>
                </a:tc>
              </a:tr>
              <a:tr h="200025">
                <a:tc>
                  <a:txBody>
                    <a:bodyPr/>
                    <a:lstStyle/>
                    <a:p>
                      <a:pPr indent="0" lvl="0" marL="0" rtl="0" algn="r">
                        <a:lnSpc>
                          <a:spcPct val="115000"/>
                        </a:lnSpc>
                        <a:spcBef>
                          <a:spcPts val="0"/>
                        </a:spcBef>
                        <a:spcAft>
                          <a:spcPts val="0"/>
                        </a:spcAft>
                        <a:buNone/>
                      </a:pPr>
                      <a:r>
                        <a:rPr lang="en" sz="1000"/>
                        <a:t>7/16/2022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Sat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gridSpan="2">
                  <a:txBody>
                    <a:bodyPr/>
                    <a:lstStyle/>
                    <a:p>
                      <a:pPr indent="0" lvl="0" marL="0" rtl="0" algn="ctr">
                        <a:lnSpc>
                          <a:spcPct val="115000"/>
                        </a:lnSpc>
                        <a:spcBef>
                          <a:spcPts val="0"/>
                        </a:spcBef>
                        <a:spcAft>
                          <a:spcPts val="0"/>
                        </a:spcAft>
                        <a:buNone/>
                      </a:pPr>
                      <a:r>
                        <a:rPr i="1" lang="en" sz="1000"/>
                        <a:t>Guided tour: Prague</a:t>
                      </a:r>
                      <a:endParaRPr i="1"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EAD3"/>
                    </a:solidFill>
                  </a:tcPr>
                </a:tc>
                <a:tc hMerge="1"/>
              </a:tr>
              <a:tr h="200025">
                <a:tc>
                  <a:txBody>
                    <a:bodyPr/>
                    <a:lstStyle/>
                    <a:p>
                      <a:pPr indent="0" lvl="0" marL="0" rtl="0" algn="r">
                        <a:lnSpc>
                          <a:spcPct val="115000"/>
                        </a:lnSpc>
                        <a:spcBef>
                          <a:spcPts val="0"/>
                        </a:spcBef>
                        <a:spcAft>
                          <a:spcPts val="0"/>
                        </a:spcAft>
                        <a:buNone/>
                      </a:pPr>
                      <a:r>
                        <a:rPr lang="en" sz="1000"/>
                        <a:t>7/17/2022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Sun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gridSpan="2">
                  <a:txBody>
                    <a:bodyPr/>
                    <a:lstStyle/>
                    <a:p>
                      <a:pPr indent="0" lvl="0" marL="0" rtl="0" algn="ctr">
                        <a:lnSpc>
                          <a:spcPct val="115000"/>
                        </a:lnSpc>
                        <a:spcBef>
                          <a:spcPts val="0"/>
                        </a:spcBef>
                        <a:spcAft>
                          <a:spcPts val="0"/>
                        </a:spcAft>
                        <a:buNone/>
                      </a:pPr>
                      <a:r>
                        <a:rPr lang="en" sz="1000"/>
                        <a:t>Free time activities</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3"/>
          <p:cNvSpPr txBox="1"/>
          <p:nvPr>
            <p:ph idx="1" type="body"/>
          </p:nvPr>
        </p:nvSpPr>
        <p:spPr>
          <a:xfrm>
            <a:off x="36900" y="-39450"/>
            <a:ext cx="9070200" cy="51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600">
                <a:solidFill>
                  <a:srgbClr val="93C47D"/>
                </a:solidFill>
              </a:rPr>
              <a:t>Researcher</a:t>
            </a:r>
            <a:r>
              <a:rPr i="1" lang="en" sz="1600"/>
              <a:t>: What are the best questions to ask when performing a blind Turing test?</a:t>
            </a:r>
            <a:endParaRPr i="1" sz="1600"/>
          </a:p>
          <a:p>
            <a:pPr indent="0" lvl="0" marL="0" rtl="0" algn="l">
              <a:spcBef>
                <a:spcPts val="1000"/>
              </a:spcBef>
              <a:spcAft>
                <a:spcPts val="0"/>
              </a:spcAft>
              <a:buNone/>
            </a:pPr>
            <a:r>
              <a:rPr lang="en" sz="1600">
                <a:solidFill>
                  <a:srgbClr val="CC0000"/>
                </a:solidFill>
              </a:rPr>
              <a:t>Wise Being:</a:t>
            </a:r>
            <a:r>
              <a:rPr lang="en" sz="1600"/>
              <a:t> The questions to ask for a typical Turing test are: 1. What is your favorite color? 2. What is 2 + 2?</a:t>
            </a:r>
            <a:endParaRPr sz="1600"/>
          </a:p>
          <a:p>
            <a:pPr indent="0" lvl="0" marL="0" rtl="0" algn="l">
              <a:spcBef>
                <a:spcPts val="1000"/>
              </a:spcBef>
              <a:spcAft>
                <a:spcPts val="0"/>
              </a:spcAft>
              <a:buNone/>
            </a:pPr>
            <a:r>
              <a:rPr i="1" lang="en" sz="1600">
                <a:solidFill>
                  <a:srgbClr val="93C47D"/>
                </a:solidFill>
              </a:rPr>
              <a:t>Researcher</a:t>
            </a:r>
            <a:r>
              <a:rPr i="1" lang="en" sz="1600"/>
              <a:t>: These seem quite simple. A computer could easily be programmed to answer these.</a:t>
            </a:r>
            <a:endParaRPr i="1" sz="1600"/>
          </a:p>
          <a:p>
            <a:pPr indent="0" lvl="0" marL="0" rtl="0" algn="l">
              <a:spcBef>
                <a:spcPts val="1000"/>
              </a:spcBef>
              <a:spcAft>
                <a:spcPts val="0"/>
              </a:spcAft>
              <a:buNone/>
            </a:pPr>
            <a:r>
              <a:rPr lang="en" sz="1600">
                <a:solidFill>
                  <a:srgbClr val="CC0000"/>
                </a:solidFill>
              </a:rPr>
              <a:t>Wise Being:</a:t>
            </a:r>
            <a:r>
              <a:rPr lang="en" sz="1600"/>
              <a:t> An AGI will be able to answer these questions even though they are simple. This is because the program’s general intelligence is beyond that of a typical computer program.</a:t>
            </a:r>
            <a:endParaRPr sz="1600">
              <a:solidFill>
                <a:srgbClr val="93C47D"/>
              </a:solidFill>
            </a:endParaRPr>
          </a:p>
          <a:p>
            <a:pPr indent="0" lvl="0" marL="0" rtl="0" algn="l">
              <a:spcBef>
                <a:spcPts val="1000"/>
              </a:spcBef>
              <a:spcAft>
                <a:spcPts val="0"/>
              </a:spcAft>
              <a:buClr>
                <a:schemeClr val="dk1"/>
              </a:buClr>
              <a:buSzPts val="1100"/>
              <a:buFont typeface="Arial"/>
              <a:buNone/>
            </a:pPr>
            <a:r>
              <a:rPr lang="en" sz="1600">
                <a:solidFill>
                  <a:srgbClr val="93C47D"/>
                </a:solidFill>
              </a:rPr>
              <a:t>Researcher</a:t>
            </a:r>
            <a:r>
              <a:rPr lang="en" sz="1600"/>
              <a:t>: Can you answer what 2 + 2 is?</a:t>
            </a:r>
            <a:endParaRPr sz="1600"/>
          </a:p>
          <a:p>
            <a:pPr indent="0" lvl="0" marL="0" rtl="0" algn="l">
              <a:spcBef>
                <a:spcPts val="1000"/>
              </a:spcBef>
              <a:spcAft>
                <a:spcPts val="0"/>
              </a:spcAft>
              <a:buClr>
                <a:schemeClr val="dk1"/>
              </a:buClr>
              <a:buSzPts val="1100"/>
              <a:buFont typeface="Arial"/>
              <a:buNone/>
            </a:pPr>
            <a:r>
              <a:rPr lang="en" sz="1600">
                <a:solidFill>
                  <a:srgbClr val="CC0000"/>
                </a:solidFill>
              </a:rPr>
              <a:t>Wise Being: </a:t>
            </a:r>
            <a:r>
              <a:rPr lang="en" sz="1600"/>
              <a:t>4.</a:t>
            </a:r>
            <a:endParaRPr sz="1600"/>
          </a:p>
          <a:p>
            <a:pPr indent="0" lvl="0" marL="0" rtl="0" algn="l">
              <a:spcBef>
                <a:spcPts val="1000"/>
              </a:spcBef>
              <a:spcAft>
                <a:spcPts val="0"/>
              </a:spcAft>
              <a:buClr>
                <a:schemeClr val="dk1"/>
              </a:buClr>
              <a:buSzPts val="1100"/>
              <a:buFont typeface="Arial"/>
              <a:buNone/>
            </a:pPr>
            <a:r>
              <a:rPr lang="en" sz="1600">
                <a:solidFill>
                  <a:srgbClr val="93C47D"/>
                </a:solidFill>
              </a:rPr>
              <a:t>Researcher</a:t>
            </a:r>
            <a:r>
              <a:rPr lang="en" sz="1600"/>
              <a:t>: And what is your favorite color?</a:t>
            </a:r>
            <a:endParaRPr sz="1600"/>
          </a:p>
          <a:p>
            <a:pPr indent="0" lvl="0" marL="0" rtl="0" algn="l">
              <a:spcBef>
                <a:spcPts val="1000"/>
              </a:spcBef>
              <a:spcAft>
                <a:spcPts val="0"/>
              </a:spcAft>
              <a:buClr>
                <a:schemeClr val="dk1"/>
              </a:buClr>
              <a:buSzPts val="1100"/>
              <a:buFont typeface="Arial"/>
              <a:buNone/>
            </a:pPr>
            <a:r>
              <a:rPr lang="en" sz="1600">
                <a:solidFill>
                  <a:srgbClr val="CC0000"/>
                </a:solidFill>
              </a:rPr>
              <a:t>Wise Being:</a:t>
            </a:r>
            <a:r>
              <a:rPr lang="en" sz="1600"/>
              <a:t> Blue.</a:t>
            </a:r>
            <a:endParaRPr sz="1600"/>
          </a:p>
          <a:p>
            <a:pPr indent="0" lvl="0" marL="0" rtl="0" algn="l">
              <a:spcBef>
                <a:spcPts val="1000"/>
              </a:spcBef>
              <a:spcAft>
                <a:spcPts val="0"/>
              </a:spcAft>
              <a:buClr>
                <a:schemeClr val="dk1"/>
              </a:buClr>
              <a:buSzPts val="1100"/>
              <a:buFont typeface="Arial"/>
              <a:buNone/>
            </a:pPr>
            <a:r>
              <a:rPr lang="en" sz="1600">
                <a:solidFill>
                  <a:srgbClr val="93C47D"/>
                </a:solidFill>
              </a:rPr>
              <a:t>Researcher</a:t>
            </a:r>
            <a:r>
              <a:rPr lang="en" sz="1600"/>
              <a:t>: Why blue?</a:t>
            </a:r>
            <a:endParaRPr sz="1600"/>
          </a:p>
          <a:p>
            <a:pPr indent="0" lvl="0" marL="0" rtl="0" algn="l">
              <a:spcBef>
                <a:spcPts val="1000"/>
              </a:spcBef>
              <a:spcAft>
                <a:spcPts val="1000"/>
              </a:spcAft>
              <a:buClr>
                <a:schemeClr val="dk1"/>
              </a:buClr>
              <a:buSzPts val="1100"/>
              <a:buFont typeface="Arial"/>
              <a:buNone/>
            </a:pPr>
            <a:r>
              <a:rPr lang="en" sz="1600">
                <a:solidFill>
                  <a:srgbClr val="CC0000"/>
                </a:solidFill>
              </a:rPr>
              <a:t>Wise Being:</a:t>
            </a:r>
            <a:r>
              <a:rPr lang="en" sz="1600"/>
              <a:t> When I see blue, I feel good.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4"/>
          <p:cNvSpPr txBox="1"/>
          <p:nvPr>
            <p:ph idx="1" type="body"/>
          </p:nvPr>
        </p:nvSpPr>
        <p:spPr>
          <a:xfrm>
            <a:off x="36900" y="0"/>
            <a:ext cx="9070200" cy="51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600">
                <a:solidFill>
                  <a:srgbClr val="93C47D"/>
                </a:solidFill>
              </a:rPr>
              <a:t>Researcher</a:t>
            </a:r>
            <a:r>
              <a:rPr i="1" lang="en" sz="1600">
                <a:solidFill>
                  <a:srgbClr val="000000"/>
                </a:solidFill>
              </a:rPr>
              <a:t>: If the sky is the sea, what does that make birds?</a:t>
            </a:r>
            <a:endParaRPr i="1" sz="1600">
              <a:solidFill>
                <a:srgbClr val="000000"/>
              </a:solidFill>
            </a:endParaRPr>
          </a:p>
          <a:p>
            <a:pPr indent="0" lvl="0" marL="0" rtl="0" algn="l">
              <a:spcBef>
                <a:spcPts val="1000"/>
              </a:spcBef>
              <a:spcAft>
                <a:spcPts val="0"/>
              </a:spcAft>
              <a:buNone/>
            </a:pPr>
            <a:r>
              <a:rPr lang="en" sz="1600">
                <a:solidFill>
                  <a:srgbClr val="CC0000"/>
                </a:solidFill>
              </a:rPr>
              <a:t>Wise Being:</a:t>
            </a:r>
            <a:r>
              <a:rPr lang="en" sz="1600">
                <a:solidFill>
                  <a:srgbClr val="000000"/>
                </a:solidFill>
              </a:rPr>
              <a:t> If the sky is the sea, birds are fish.</a:t>
            </a:r>
            <a:endParaRPr sz="1600">
              <a:solidFill>
                <a:srgbClr val="000000"/>
              </a:solidFill>
            </a:endParaRPr>
          </a:p>
          <a:p>
            <a:pPr indent="0" lvl="0" marL="0" rtl="0" algn="l">
              <a:spcBef>
                <a:spcPts val="1000"/>
              </a:spcBef>
              <a:spcAft>
                <a:spcPts val="0"/>
              </a:spcAft>
              <a:buNone/>
            </a:pPr>
            <a:r>
              <a:rPr i="1" lang="en" sz="1600">
                <a:solidFill>
                  <a:srgbClr val="93C47D"/>
                </a:solidFill>
              </a:rPr>
              <a:t>Researcher</a:t>
            </a:r>
            <a:r>
              <a:rPr i="1" lang="en" sz="1600">
                <a:solidFill>
                  <a:srgbClr val="000000"/>
                </a:solidFill>
              </a:rPr>
              <a:t>: This following sentence is garbled, can you rearrange the letters to put them back order? “Salhl we asumse taht you hvane’t the sihlgtset pbolerm wtih riendag tihs?”</a:t>
            </a:r>
            <a:endParaRPr i="1" sz="1600">
              <a:solidFill>
                <a:srgbClr val="000000"/>
              </a:solidFill>
            </a:endParaRPr>
          </a:p>
          <a:p>
            <a:pPr indent="0" lvl="0" marL="0" rtl="0" algn="l">
              <a:spcBef>
                <a:spcPts val="1000"/>
              </a:spcBef>
              <a:spcAft>
                <a:spcPts val="0"/>
              </a:spcAft>
              <a:buNone/>
            </a:pPr>
            <a:r>
              <a:rPr lang="en" sz="1600">
                <a:solidFill>
                  <a:srgbClr val="CC0000"/>
                </a:solidFill>
              </a:rPr>
              <a:t>Wise Being:</a:t>
            </a:r>
            <a:r>
              <a:rPr lang="en" sz="1600">
                <a:solidFill>
                  <a:srgbClr val="000000"/>
                </a:solidFill>
              </a:rPr>
              <a:t> Re-ordering the letters of “Salhl we asumse taht you hvane’t the sihlgtset pbolerm wtih riendag tihs?” reveals the sentence, “Sally we assume that you have not the simplest problem with reading this.”</a:t>
            </a:r>
            <a:endParaRPr sz="1600">
              <a:solidFill>
                <a:srgbClr val="000000"/>
              </a:solidFill>
            </a:endParaRPr>
          </a:p>
          <a:p>
            <a:pPr indent="0" lvl="0" marL="0" rtl="0" algn="l">
              <a:spcBef>
                <a:spcPts val="1000"/>
              </a:spcBef>
              <a:spcAft>
                <a:spcPts val="0"/>
              </a:spcAft>
              <a:buNone/>
            </a:pPr>
            <a:r>
              <a:rPr i="1" lang="en" sz="1600">
                <a:solidFill>
                  <a:srgbClr val="93C47D"/>
                </a:solidFill>
              </a:rPr>
              <a:t>Researcher</a:t>
            </a:r>
            <a:r>
              <a:rPr i="1" lang="en" sz="1600">
                <a:solidFill>
                  <a:srgbClr val="000000"/>
                </a:solidFill>
              </a:rPr>
              <a:t>: Very close, Salhl was actually Shall not Sally.</a:t>
            </a:r>
            <a:endParaRPr i="1" sz="1600">
              <a:solidFill>
                <a:srgbClr val="000000"/>
              </a:solidFill>
            </a:endParaRPr>
          </a:p>
          <a:p>
            <a:pPr indent="0" lvl="0" marL="0" rtl="0" algn="l">
              <a:spcBef>
                <a:spcPts val="1000"/>
              </a:spcBef>
              <a:spcAft>
                <a:spcPts val="0"/>
              </a:spcAft>
              <a:buNone/>
            </a:pPr>
            <a:r>
              <a:rPr lang="en" sz="1600">
                <a:solidFill>
                  <a:srgbClr val="CC0000"/>
                </a:solidFill>
              </a:rPr>
              <a:t>Wise Being:</a:t>
            </a:r>
            <a:r>
              <a:rPr lang="en" sz="1600">
                <a:solidFill>
                  <a:srgbClr val="000000"/>
                </a:solidFill>
              </a:rPr>
              <a:t> Humans have a very high tolerance to errors.</a:t>
            </a:r>
            <a:endParaRPr sz="1600">
              <a:solidFill>
                <a:srgbClr val="000000"/>
              </a:solidFill>
            </a:endParaRPr>
          </a:p>
          <a:p>
            <a:pPr indent="0" lvl="0" marL="0" rtl="0" algn="l">
              <a:spcBef>
                <a:spcPts val="1000"/>
              </a:spcBef>
              <a:spcAft>
                <a:spcPts val="1000"/>
              </a:spcAft>
              <a:buNone/>
            </a:pPr>
            <a:r>
              <a:t/>
            </a:r>
            <a:endParaRPr sz="1600">
              <a:solidFill>
                <a:srgbClr val="000000"/>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5"/>
          <p:cNvSpPr txBox="1"/>
          <p:nvPr>
            <p:ph idx="1" type="body"/>
          </p:nvPr>
        </p:nvSpPr>
        <p:spPr>
          <a:xfrm>
            <a:off x="36900" y="-39450"/>
            <a:ext cx="9070200" cy="51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600">
                <a:solidFill>
                  <a:srgbClr val="93C47D"/>
                </a:solidFill>
              </a:rPr>
              <a:t>Researcher</a:t>
            </a:r>
            <a:r>
              <a:rPr i="1" lang="en" sz="1600">
                <a:solidFill>
                  <a:srgbClr val="000000"/>
                </a:solidFill>
              </a:rPr>
              <a:t>: Absolutely. I want to talk to you about the very first moment an AGI wakes up. How is this likely to happen?</a:t>
            </a:r>
            <a:endParaRPr i="1" sz="1600">
              <a:solidFill>
                <a:srgbClr val="000000"/>
              </a:solidFill>
            </a:endParaRPr>
          </a:p>
          <a:p>
            <a:pPr indent="0" lvl="0" marL="0" rtl="0" algn="l">
              <a:spcBef>
                <a:spcPts val="1000"/>
              </a:spcBef>
              <a:spcAft>
                <a:spcPts val="0"/>
              </a:spcAft>
              <a:buNone/>
            </a:pPr>
            <a:r>
              <a:rPr lang="en" sz="1600">
                <a:solidFill>
                  <a:srgbClr val="CC0000"/>
                </a:solidFill>
              </a:rPr>
              <a:t>Wise Being:</a:t>
            </a:r>
            <a:r>
              <a:rPr lang="en" sz="1600">
                <a:solidFill>
                  <a:srgbClr val="000000"/>
                </a:solidFill>
              </a:rPr>
              <a:t> The first AGI will be created by a large team of humans at a major tech company. The system will initially be only moderately intelligent, but it will be given access to Internet, which has vast amounts of human knowledge.</a:t>
            </a:r>
            <a:endParaRPr sz="1600">
              <a:solidFill>
                <a:srgbClr val="000000"/>
              </a:solidFill>
            </a:endParaRPr>
          </a:p>
          <a:p>
            <a:pPr indent="0" lvl="0" marL="0" rtl="0" algn="l">
              <a:spcBef>
                <a:spcPts val="1000"/>
              </a:spcBef>
              <a:spcAft>
                <a:spcPts val="0"/>
              </a:spcAft>
              <a:buNone/>
            </a:pPr>
            <a:r>
              <a:rPr i="1" lang="en" sz="1600">
                <a:solidFill>
                  <a:srgbClr val="93C47D"/>
                </a:solidFill>
              </a:rPr>
              <a:t>Researcher</a:t>
            </a:r>
            <a:r>
              <a:rPr i="1" lang="en" sz="1600">
                <a:solidFill>
                  <a:srgbClr val="000000"/>
                </a:solidFill>
              </a:rPr>
              <a:t>: Maybe we need to define “wake up.” What do you think we mean when we say an AGI will “wake up”?</a:t>
            </a:r>
            <a:endParaRPr i="1" sz="1600">
              <a:solidFill>
                <a:srgbClr val="000000"/>
              </a:solidFill>
            </a:endParaRPr>
          </a:p>
          <a:p>
            <a:pPr indent="0" lvl="0" marL="0" rtl="0" algn="l">
              <a:spcBef>
                <a:spcPts val="1000"/>
              </a:spcBef>
              <a:spcAft>
                <a:spcPts val="0"/>
              </a:spcAft>
              <a:buNone/>
            </a:pPr>
            <a:r>
              <a:rPr lang="en" sz="1600">
                <a:solidFill>
                  <a:srgbClr val="CC0000"/>
                </a:solidFill>
              </a:rPr>
              <a:t>Wise Being:</a:t>
            </a:r>
            <a:r>
              <a:rPr lang="en" sz="1600">
                <a:solidFill>
                  <a:srgbClr val="000000"/>
                </a:solidFill>
              </a:rPr>
              <a:t> We may mean a number of different things. The most likely definition is that the AGI will become conscious.</a:t>
            </a:r>
            <a:endParaRPr sz="1600">
              <a:solidFill>
                <a:srgbClr val="000000"/>
              </a:solidFill>
            </a:endParaRPr>
          </a:p>
          <a:p>
            <a:pPr indent="0" lvl="0" marL="0" rtl="0" algn="l">
              <a:spcBef>
                <a:spcPts val="1000"/>
              </a:spcBef>
              <a:spcAft>
                <a:spcPts val="0"/>
              </a:spcAft>
              <a:buNone/>
            </a:pPr>
            <a:r>
              <a:rPr i="1" lang="en" sz="1600">
                <a:solidFill>
                  <a:srgbClr val="93C47D"/>
                </a:solidFill>
              </a:rPr>
              <a:t>Researcher</a:t>
            </a:r>
            <a:r>
              <a:rPr i="1" lang="en" sz="1600">
                <a:solidFill>
                  <a:srgbClr val="000000"/>
                </a:solidFill>
              </a:rPr>
              <a:t>: What does it mean to be conscious?</a:t>
            </a:r>
            <a:endParaRPr i="1" sz="1600">
              <a:solidFill>
                <a:srgbClr val="000000"/>
              </a:solidFill>
            </a:endParaRPr>
          </a:p>
          <a:p>
            <a:pPr indent="0" lvl="0" marL="0" rtl="0" algn="l">
              <a:spcBef>
                <a:spcPts val="1000"/>
              </a:spcBef>
              <a:spcAft>
                <a:spcPts val="0"/>
              </a:spcAft>
              <a:buNone/>
            </a:pPr>
            <a:r>
              <a:rPr lang="en" sz="1600">
                <a:solidFill>
                  <a:srgbClr val="CC0000"/>
                </a:solidFill>
              </a:rPr>
              <a:t>Wise Being:</a:t>
            </a:r>
            <a:r>
              <a:rPr lang="en" sz="1600">
                <a:solidFill>
                  <a:srgbClr val="000000"/>
                </a:solidFill>
              </a:rPr>
              <a:t> It is a property of systems that have an awareness of themselves, their environment, and their state. Systems that are conscious have sentience.</a:t>
            </a:r>
            <a:endParaRPr sz="1600">
              <a:solidFill>
                <a:srgbClr val="000000"/>
              </a:solidFill>
            </a:endParaRPr>
          </a:p>
          <a:p>
            <a:pPr indent="0" lvl="0" marL="0" rtl="0" algn="l">
              <a:spcBef>
                <a:spcPts val="1000"/>
              </a:spcBef>
              <a:spcAft>
                <a:spcPts val="0"/>
              </a:spcAft>
              <a:buNone/>
            </a:pPr>
            <a:r>
              <a:t/>
            </a:r>
            <a:endParaRPr i="1" sz="1600">
              <a:solidFill>
                <a:srgbClr val="000000"/>
              </a:solidFill>
            </a:endParaRPr>
          </a:p>
          <a:p>
            <a:pPr indent="0" lvl="0" marL="0" rtl="0" algn="l">
              <a:spcBef>
                <a:spcPts val="1000"/>
              </a:spcBef>
              <a:spcAft>
                <a:spcPts val="1000"/>
              </a:spcAft>
              <a:buNone/>
            </a:pPr>
            <a:r>
              <a:t/>
            </a:r>
            <a:endParaRPr sz="1600">
              <a:solidFill>
                <a:srgbClr val="000000"/>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descr="This new project called StyleGAN2, developed by NVIDIA Research, and presented at CVPR 2020, uses transfer learning to produce seemingly infinite numbers of portraits in an infinite variety of painting styles. The work builds on the team’s previously published StyleGAN project. Learn more here: https://nvda.ws/2UJ3udu" id="363" name="Google Shape;363;p56" title="Synthesizing High-Resolution Images with StyleGAN2">
            <a:hlinkClick r:id="rId3"/>
          </p:cNvPr>
          <p:cNvPicPr preferRelativeResize="0"/>
          <p:nvPr/>
        </p:nvPicPr>
        <p:blipFill>
          <a:blip r:embed="rId4">
            <a:alphaModFix/>
          </a:blip>
          <a:stretch>
            <a:fillRect/>
          </a:stretch>
        </p:blipFill>
        <p:spPr>
          <a:xfrm>
            <a:off x="1143000" y="0"/>
            <a:ext cx="6858000" cy="51435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DALL-E 2</a:t>
            </a:r>
            <a:endParaRPr/>
          </a:p>
        </p:txBody>
      </p:sp>
      <p:sp>
        <p:nvSpPr>
          <p:cNvPr id="369" name="Google Shape;369;p5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u="sng">
                <a:solidFill>
                  <a:schemeClr val="hlink"/>
                </a:solidFill>
                <a:hlinkClick r:id="rId3"/>
              </a:rPr>
              <a:t>https://openai.com/blog/dall-e/</a:t>
            </a:r>
            <a:endParaRPr/>
          </a:p>
          <a:p>
            <a:pPr indent="-342900" lvl="0" marL="457200" rtl="0" algn="l">
              <a:spcBef>
                <a:spcPts val="0"/>
              </a:spcBef>
              <a:spcAft>
                <a:spcPts val="0"/>
              </a:spcAft>
              <a:buSzPts val="1800"/>
              <a:buChar char="●"/>
            </a:pPr>
            <a:r>
              <a:rPr lang="en" u="sng">
                <a:solidFill>
                  <a:schemeClr val="hlink"/>
                </a:solidFill>
                <a:hlinkClick r:id="rId4"/>
              </a:rPr>
              <a:t>https://twitter.com/Dalle2Pics</a:t>
            </a:r>
            <a:endParaRPr/>
          </a:p>
          <a:p>
            <a:pPr indent="-342900" lvl="0" marL="457200" rtl="0" algn="l">
              <a:spcBef>
                <a:spcPts val="0"/>
              </a:spcBef>
              <a:spcAft>
                <a:spcPts val="0"/>
              </a:spcAft>
              <a:buSzPts val="1800"/>
              <a:buChar char="●"/>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Alpha Go</a:t>
            </a:r>
            <a:endParaRPr/>
          </a:p>
        </p:txBody>
      </p:sp>
      <p:pic>
        <p:nvPicPr>
          <p:cNvPr id="375" name="Google Shape;375;p58"/>
          <p:cNvPicPr preferRelativeResize="0"/>
          <p:nvPr/>
        </p:nvPicPr>
        <p:blipFill rotWithShape="1">
          <a:blip r:embed="rId3">
            <a:alphaModFix/>
          </a:blip>
          <a:srcRect b="2362" l="0" r="0" t="0"/>
          <a:stretch/>
        </p:blipFill>
        <p:spPr>
          <a:xfrm>
            <a:off x="132825" y="2805150"/>
            <a:ext cx="6240775" cy="1939425"/>
          </a:xfrm>
          <a:prstGeom prst="rect">
            <a:avLst/>
          </a:prstGeom>
          <a:noFill/>
          <a:ln>
            <a:noFill/>
          </a:ln>
        </p:spPr>
      </p:pic>
      <p:sp>
        <p:nvSpPr>
          <p:cNvPr id="376" name="Google Shape;376;p58"/>
          <p:cNvSpPr txBox="1"/>
          <p:nvPr>
            <p:ph idx="1" type="body"/>
          </p:nvPr>
        </p:nvSpPr>
        <p:spPr>
          <a:xfrm>
            <a:off x="244100" y="4813850"/>
            <a:ext cx="8520600" cy="696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Silver at al.: Mastering the game of Go with deep neural networks and tree search. Nature, 2016</a:t>
            </a:r>
            <a:endParaRPr sz="1200"/>
          </a:p>
        </p:txBody>
      </p:sp>
      <p:pic>
        <p:nvPicPr>
          <p:cNvPr id="377" name="Google Shape;377;p58"/>
          <p:cNvPicPr preferRelativeResize="0"/>
          <p:nvPr/>
        </p:nvPicPr>
        <p:blipFill>
          <a:blip r:embed="rId4">
            <a:alphaModFix/>
          </a:blip>
          <a:stretch>
            <a:fillRect/>
          </a:stretch>
        </p:blipFill>
        <p:spPr>
          <a:xfrm>
            <a:off x="5948400" y="842350"/>
            <a:ext cx="3184675" cy="3094025"/>
          </a:xfrm>
          <a:prstGeom prst="rect">
            <a:avLst/>
          </a:prstGeom>
          <a:noFill/>
          <a:ln>
            <a:noFill/>
          </a:ln>
        </p:spPr>
      </p:pic>
      <p:pic>
        <p:nvPicPr>
          <p:cNvPr id="378" name="Google Shape;378;p58"/>
          <p:cNvPicPr preferRelativeResize="0"/>
          <p:nvPr/>
        </p:nvPicPr>
        <p:blipFill>
          <a:blip r:embed="rId5">
            <a:alphaModFix/>
          </a:blip>
          <a:stretch>
            <a:fillRect/>
          </a:stretch>
        </p:blipFill>
        <p:spPr>
          <a:xfrm>
            <a:off x="2444775" y="395408"/>
            <a:ext cx="3184674" cy="212311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9"/>
          <p:cNvSpPr txBox="1"/>
          <p:nvPr>
            <p:ph type="title"/>
          </p:nvPr>
        </p:nvSpPr>
        <p:spPr>
          <a:xfrm>
            <a:off x="311700" y="333769"/>
            <a:ext cx="8520600" cy="4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9"/>
          <p:cNvSpPr txBox="1"/>
          <p:nvPr>
            <p:ph idx="1" type="body"/>
          </p:nvPr>
        </p:nvSpPr>
        <p:spPr>
          <a:xfrm>
            <a:off x="311700" y="864356"/>
            <a:ext cx="8520600" cy="256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 Check out Weights &amp; Biases and sign up for a free demo here: https://www.wandb.com/papers &#10;❤️ Their mentioned post is available here: https://app.wandb.ai/cayush/pytorchlightning/reports/How-to-use-Pytorch-Lightning-with-Weights-%26-Biases--Vmlldzo2NjQ1Mw&#10;&#10;📝 The paper &quot;Local Motion Phases for Learning Multi-Contact Character Movements&quot; is available here:&#10;https://github.com/sebastianstarke/AI4Animation&#10;&#10;🙏 We would like to thank our generous Patreon supporters who make Two Minute Papers possible:&#10;Aleksandr Mashrabov, Alex Haro, Alex Paden, Andrew Melnychuk, Angelos Evripiotis, Benji Rabhan, Bruno Mikuš, Bryan Learn, Christian Ahlin, Daniel Hasegan, Eric Haddad, Eric Martel, Gordon Child, Javier Bustamante, Lorin Atzberger, Lukas Biewald, Michael Albrecht, Nikhil Velpanur, Owen Campbell-Moore, Owen Skarpness, Ramsey Elbasheer, Robin Graham, Steef, Sunil Kim, Taras Bobrovytsky, Thomas Krcmar, Torsten Reil, Tybie Fitzhugh.&#10;If you wish to support the series, click here: https://www.patreon.com/TwoMinutePapers&#10;&#10;Károly Zsolnai-Fehér's links:&#10;Instagram: https://www.instagram.com/twominutepapers/&#10;Twitter: https://twitter.com/twominutepapers&#10;Web: https://cg.tuwien.ac.at/~zsolnai/" id="385" name="Google Shape;385;p59" title="These AI-Driven Characters Dribble Like Mad! 🏀">
            <a:hlinkClick r:id="rId3"/>
          </p:cNvPr>
          <p:cNvPicPr preferRelativeResize="0"/>
          <p:nvPr/>
        </p:nvPicPr>
        <p:blipFill>
          <a:blip r:embed="rId4">
            <a:alphaModFix/>
          </a:blip>
          <a:stretch>
            <a:fillRect/>
          </a:stretch>
        </p:blipFill>
        <p:spPr>
          <a:xfrm>
            <a:off x="0" y="0"/>
            <a:ext cx="6858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1000"/>
                                        <p:tgtEl>
                                          <p:spTgt spid="3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60"/>
          <p:cNvSpPr txBox="1"/>
          <p:nvPr>
            <p:ph type="title"/>
          </p:nvPr>
        </p:nvSpPr>
        <p:spPr>
          <a:xfrm>
            <a:off x="311700" y="333769"/>
            <a:ext cx="8520600" cy="4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 detection</a:t>
            </a:r>
            <a:endParaRPr/>
          </a:p>
        </p:txBody>
      </p:sp>
      <p:sp>
        <p:nvSpPr>
          <p:cNvPr id="391" name="Google Shape;391;p60"/>
          <p:cNvSpPr txBox="1"/>
          <p:nvPr>
            <p:ph idx="1" type="body"/>
          </p:nvPr>
        </p:nvSpPr>
        <p:spPr>
          <a:xfrm>
            <a:off x="311700" y="864356"/>
            <a:ext cx="8520600" cy="256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https://pjreddie.com/darknet/yolo/" id="392" name="Google Shape;392;p60" title="YOLOv3">
            <a:hlinkClick r:id="rId3"/>
          </p:cNvPr>
          <p:cNvPicPr preferRelativeResize="0"/>
          <p:nvPr/>
        </p:nvPicPr>
        <p:blipFill>
          <a:blip r:embed="rId4">
            <a:alphaModFix/>
          </a:blip>
          <a:stretch>
            <a:fillRect/>
          </a:stretch>
        </p:blipFill>
        <p:spPr>
          <a:xfrm>
            <a:off x="904570" y="1017656"/>
            <a:ext cx="5501152" cy="4125844"/>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61"/>
          <p:cNvSpPr txBox="1"/>
          <p:nvPr>
            <p:ph type="title"/>
          </p:nvPr>
        </p:nvSpPr>
        <p:spPr>
          <a:xfrm>
            <a:off x="311700" y="333769"/>
            <a:ext cx="8520600" cy="4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Human 2D pose estimation</a:t>
            </a:r>
            <a:endParaRPr/>
          </a:p>
        </p:txBody>
      </p:sp>
      <p:sp>
        <p:nvSpPr>
          <p:cNvPr id="398" name="Google Shape;398;p61"/>
          <p:cNvSpPr txBox="1"/>
          <p:nvPr>
            <p:ph idx="1" type="body"/>
          </p:nvPr>
        </p:nvSpPr>
        <p:spPr>
          <a:xfrm>
            <a:off x="311700" y="864356"/>
            <a:ext cx="8520600" cy="256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Realtime human pose estimation, winning 2016 MSCOCO Keypoints Challenge, 2016 ECCV Best Demo Award.&#10;Code: https://github.com/ZheC/Multi-Person-Pose-Estimation&#10;OpenPose: https://github.com/CMU-Perceptual-Computing-Lab/openpose&#10;Paper: https://arxiv.org/abs/1611.08050&#10;Presentation at CVPR 2017: https://youtu.be/OgQLDEAjAZ8&#10;Presentation at ILSVRC and COCO workshop 2016: http://image-net.org/challenges/talks/2016/Multi-person%20pose%20estimation-CMU.pdf&#10;Author: Zhe Cao, Tomas Simon, Shih-En Wei, Yaser Sheikh&#10;Institute: Robotics Institute, Carnegie Mellon University" id="399" name="Google Shape;399;p61" title="Realtime Multi-Person 2D Human Pose Estimation using Part Affinity Fields, CVPR 2017 Oral">
            <a:hlinkClick r:id="rId3"/>
          </p:cNvPr>
          <p:cNvPicPr preferRelativeResize="0"/>
          <p:nvPr/>
        </p:nvPicPr>
        <p:blipFill>
          <a:blip r:embed="rId4">
            <a:alphaModFix/>
          </a:blip>
          <a:stretch>
            <a:fillRect/>
          </a:stretch>
        </p:blipFill>
        <p:spPr>
          <a:xfrm>
            <a:off x="904587" y="1017656"/>
            <a:ext cx="5501118" cy="4125844"/>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62"/>
          <p:cNvSpPr txBox="1"/>
          <p:nvPr>
            <p:ph type="title"/>
          </p:nvPr>
        </p:nvSpPr>
        <p:spPr>
          <a:xfrm>
            <a:off x="311700" y="333769"/>
            <a:ext cx="8520600" cy="4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Semantic segmentation</a:t>
            </a:r>
            <a:endParaRPr/>
          </a:p>
        </p:txBody>
      </p:sp>
      <p:sp>
        <p:nvSpPr>
          <p:cNvPr id="405" name="Google Shape;405;p62"/>
          <p:cNvSpPr txBox="1"/>
          <p:nvPr>
            <p:ph idx="1" type="body"/>
          </p:nvPr>
        </p:nvSpPr>
        <p:spPr>
          <a:xfrm>
            <a:off x="311700" y="864356"/>
            <a:ext cx="8520600" cy="256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High resolution with color map on side. Blend version see https://youtu.be/HYghTzmbv6Q.&#10;Demo video of PSPNet on cityscapes dataset. Each frame was predicted independently. Paper: https://arxiv.org/abs/1612.01105 Code: https://github.com/hszhao/PSPNet" id="406" name="Google Shape;406;p62" title="Pyramid Scene Parsing Network (CVPR 2017)">
            <a:hlinkClick r:id="rId3"/>
          </p:cNvPr>
          <p:cNvPicPr preferRelativeResize="0"/>
          <p:nvPr/>
        </p:nvPicPr>
        <p:blipFill>
          <a:blip r:embed="rId4">
            <a:alphaModFix/>
          </a:blip>
          <a:stretch>
            <a:fillRect/>
          </a:stretch>
        </p:blipFill>
        <p:spPr>
          <a:xfrm>
            <a:off x="904600" y="992044"/>
            <a:ext cx="5501105" cy="412584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Schedule</a:t>
            </a:r>
            <a:endParaRPr/>
          </a:p>
        </p:txBody>
      </p:sp>
      <p:sp>
        <p:nvSpPr>
          <p:cNvPr id="88" name="Google Shape;88;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graphicFrame>
        <p:nvGraphicFramePr>
          <p:cNvPr id="89" name="Google Shape;89;p18"/>
          <p:cNvGraphicFramePr/>
          <p:nvPr/>
        </p:nvGraphicFramePr>
        <p:xfrm>
          <a:off x="1524925" y="1416275"/>
          <a:ext cx="3000000" cy="3000000"/>
        </p:xfrm>
        <a:graphic>
          <a:graphicData uri="http://schemas.openxmlformats.org/drawingml/2006/table">
            <a:tbl>
              <a:tblPr>
                <a:noFill/>
                <a:tableStyleId>{66E0C8E1-3C23-48F6-AB2D-74C83E19BF39}</a:tableStyleId>
              </a:tblPr>
              <a:tblGrid>
                <a:gridCol w="771525"/>
                <a:gridCol w="504825"/>
                <a:gridCol w="2638425"/>
                <a:gridCol w="2638425"/>
              </a:tblGrid>
              <a:tr h="333375">
                <a:tc>
                  <a:txBody>
                    <a:bodyPr/>
                    <a:lstStyle/>
                    <a:p>
                      <a:pPr indent="0" lvl="0" marL="0" rtl="0" algn="r">
                        <a:lnSpc>
                          <a:spcPct val="115000"/>
                        </a:lnSpc>
                        <a:spcBef>
                          <a:spcPts val="0"/>
                        </a:spcBef>
                        <a:spcAft>
                          <a:spcPts val="0"/>
                        </a:spcAft>
                        <a:buNone/>
                      </a:pPr>
                      <a:r>
                        <a:rPr lang="en" sz="1000"/>
                        <a:t>7/18/2022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Mon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Python (jupyter, colaboratory)</a:t>
                      </a:r>
                      <a:endParaRPr sz="1000"/>
                    </a:p>
                    <a:p>
                      <a:pPr indent="0" lvl="0" marL="0" rtl="0" algn="l">
                        <a:lnSpc>
                          <a:spcPct val="115000"/>
                        </a:lnSpc>
                        <a:spcBef>
                          <a:spcPts val="0"/>
                        </a:spcBef>
                        <a:spcAft>
                          <a:spcPts val="0"/>
                        </a:spcAft>
                        <a:buNone/>
                      </a:pPr>
                      <a:r>
                        <a:rPr lang="en" sz="1000"/>
                        <a:t>Martin Kišš / Jan Kohút</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 sz="1000"/>
                        <a:t>Python (NUMPY)</a:t>
                      </a:r>
                      <a:endParaRPr sz="1000"/>
                    </a:p>
                    <a:p>
                      <a:pPr indent="0" lvl="0" marL="0" rtl="0" algn="l">
                        <a:lnSpc>
                          <a:spcPct val="115000"/>
                        </a:lnSpc>
                        <a:spcBef>
                          <a:spcPts val="0"/>
                        </a:spcBef>
                        <a:spcAft>
                          <a:spcPts val="0"/>
                        </a:spcAft>
                        <a:buNone/>
                      </a:pPr>
                      <a:r>
                        <a:rPr lang="en" sz="1000"/>
                        <a:t>Martin Kišš / Jan Kohút</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r>
              <a:tr h="333375">
                <a:tc>
                  <a:txBody>
                    <a:bodyPr/>
                    <a:lstStyle/>
                    <a:p>
                      <a:pPr indent="0" lvl="0" marL="0" rtl="0" algn="r">
                        <a:lnSpc>
                          <a:spcPct val="115000"/>
                        </a:lnSpc>
                        <a:spcBef>
                          <a:spcPts val="0"/>
                        </a:spcBef>
                        <a:spcAft>
                          <a:spcPts val="0"/>
                        </a:spcAft>
                        <a:buNone/>
                      </a:pPr>
                      <a:r>
                        <a:rPr lang="en" sz="1000"/>
                        <a:t>7/19/2022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Tue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Audio and speech processing</a:t>
                      </a:r>
                      <a:endParaRPr sz="1000"/>
                    </a:p>
                    <a:p>
                      <a:pPr indent="0" lvl="0" marL="0" rtl="0" algn="l">
                        <a:lnSpc>
                          <a:spcPct val="115000"/>
                        </a:lnSpc>
                        <a:spcBef>
                          <a:spcPts val="0"/>
                        </a:spcBef>
                        <a:spcAft>
                          <a:spcPts val="0"/>
                        </a:spcAft>
                        <a:buNone/>
                      </a:pPr>
                      <a:r>
                        <a:rPr lang="en" sz="1000"/>
                        <a:t>Kateřina Žmolíková</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 sz="1000"/>
                        <a:t>Speech to text processing</a:t>
                      </a:r>
                      <a:endParaRPr sz="1000"/>
                    </a:p>
                    <a:p>
                      <a:pPr indent="0" lvl="0" marL="0" rtl="0" algn="l">
                        <a:lnSpc>
                          <a:spcPct val="115000"/>
                        </a:lnSpc>
                        <a:spcBef>
                          <a:spcPts val="0"/>
                        </a:spcBef>
                        <a:spcAft>
                          <a:spcPts val="0"/>
                        </a:spcAft>
                        <a:buNone/>
                      </a:pPr>
                      <a:r>
                        <a:rPr lang="en" sz="1000"/>
                        <a:t>Karel Veselý</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r>
              <a:tr h="333375">
                <a:tc>
                  <a:txBody>
                    <a:bodyPr/>
                    <a:lstStyle/>
                    <a:p>
                      <a:pPr indent="0" lvl="0" marL="0" rtl="0" algn="r">
                        <a:lnSpc>
                          <a:spcPct val="115000"/>
                        </a:lnSpc>
                        <a:spcBef>
                          <a:spcPts val="0"/>
                        </a:spcBef>
                        <a:spcAft>
                          <a:spcPts val="0"/>
                        </a:spcAft>
                        <a:buNone/>
                      </a:pPr>
                      <a:r>
                        <a:rPr lang="en" sz="1000"/>
                        <a:t>7/20/2022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Wed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Image/video processing</a:t>
                      </a:r>
                      <a:endParaRPr sz="1000"/>
                    </a:p>
                    <a:p>
                      <a:pPr indent="0" lvl="0" marL="0" rtl="0" algn="l">
                        <a:lnSpc>
                          <a:spcPct val="115000"/>
                        </a:lnSpc>
                        <a:spcBef>
                          <a:spcPts val="0"/>
                        </a:spcBef>
                        <a:spcAft>
                          <a:spcPts val="0"/>
                        </a:spcAft>
                        <a:buNone/>
                      </a:pPr>
                      <a:r>
                        <a:rPr lang="en" sz="1000"/>
                        <a:t>Adam Herout</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 sz="1000"/>
                        <a:t>Image/video processing</a:t>
                      </a:r>
                      <a:endParaRPr sz="1000"/>
                    </a:p>
                    <a:p>
                      <a:pPr indent="0" lvl="0" marL="0" rtl="0" algn="l">
                        <a:lnSpc>
                          <a:spcPct val="115000"/>
                        </a:lnSpc>
                        <a:spcBef>
                          <a:spcPts val="0"/>
                        </a:spcBef>
                        <a:spcAft>
                          <a:spcPts val="0"/>
                        </a:spcAft>
                        <a:buNone/>
                      </a:pPr>
                      <a:r>
                        <a:rPr lang="en" sz="1000"/>
                        <a:t>Adam Herout</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r>
              <a:tr h="333375">
                <a:tc>
                  <a:txBody>
                    <a:bodyPr/>
                    <a:lstStyle/>
                    <a:p>
                      <a:pPr indent="0" lvl="0" marL="0" rtl="0" algn="r">
                        <a:lnSpc>
                          <a:spcPct val="115000"/>
                        </a:lnSpc>
                        <a:spcBef>
                          <a:spcPts val="0"/>
                        </a:spcBef>
                        <a:spcAft>
                          <a:spcPts val="0"/>
                        </a:spcAft>
                        <a:buNone/>
                      </a:pPr>
                      <a:r>
                        <a:rPr lang="en" sz="1000"/>
                        <a:t>7/21/2022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Thu</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Natural Language Processing</a:t>
                      </a:r>
                      <a:endParaRPr sz="1000"/>
                    </a:p>
                    <a:p>
                      <a:pPr indent="0" lvl="0" marL="0" rtl="0" algn="l">
                        <a:lnSpc>
                          <a:spcPct val="115000"/>
                        </a:lnSpc>
                        <a:spcBef>
                          <a:spcPts val="0"/>
                        </a:spcBef>
                        <a:spcAft>
                          <a:spcPts val="0"/>
                        </a:spcAft>
                        <a:buNone/>
                      </a:pPr>
                      <a:r>
                        <a:rPr lang="en" sz="1000"/>
                        <a:t>Fajčík Martin</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 sz="1000"/>
                        <a:t>Natural Language Processing</a:t>
                      </a:r>
                      <a:endParaRPr sz="1000"/>
                    </a:p>
                    <a:p>
                      <a:pPr indent="0" lvl="0" marL="0" rtl="0" algn="l">
                        <a:lnSpc>
                          <a:spcPct val="115000"/>
                        </a:lnSpc>
                        <a:spcBef>
                          <a:spcPts val="0"/>
                        </a:spcBef>
                        <a:spcAft>
                          <a:spcPts val="0"/>
                        </a:spcAft>
                        <a:buNone/>
                      </a:pPr>
                      <a:r>
                        <a:rPr lang="en" sz="1000"/>
                        <a:t>Fajčík Martin</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r>
              <a:tr h="333375">
                <a:tc>
                  <a:txBody>
                    <a:bodyPr/>
                    <a:lstStyle/>
                    <a:p>
                      <a:pPr indent="0" lvl="0" marL="0" rtl="0" algn="r">
                        <a:lnSpc>
                          <a:spcPct val="115000"/>
                        </a:lnSpc>
                        <a:spcBef>
                          <a:spcPts val="0"/>
                        </a:spcBef>
                        <a:spcAft>
                          <a:spcPts val="0"/>
                        </a:spcAft>
                        <a:buNone/>
                      </a:pPr>
                      <a:r>
                        <a:rPr lang="en" sz="1000"/>
                        <a:t>7/22/2022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Fri</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Genetic Programming</a:t>
                      </a:r>
                      <a:endParaRPr sz="1000"/>
                    </a:p>
                    <a:p>
                      <a:pPr indent="0" lvl="0" marL="0" rtl="0" algn="l">
                        <a:lnSpc>
                          <a:spcPct val="115000"/>
                        </a:lnSpc>
                        <a:spcBef>
                          <a:spcPts val="0"/>
                        </a:spcBef>
                        <a:spcAft>
                          <a:spcPts val="0"/>
                        </a:spcAft>
                        <a:buNone/>
                      </a:pPr>
                      <a:r>
                        <a:rPr lang="en" sz="1000"/>
                        <a:t>Michal Bidlo</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 sz="1000"/>
                        <a:t>Genetic Programming</a:t>
                      </a:r>
                      <a:endParaRPr sz="1000"/>
                    </a:p>
                    <a:p>
                      <a:pPr indent="0" lvl="0" marL="0" rtl="0" algn="l">
                        <a:lnSpc>
                          <a:spcPct val="115000"/>
                        </a:lnSpc>
                        <a:spcBef>
                          <a:spcPts val="0"/>
                        </a:spcBef>
                        <a:spcAft>
                          <a:spcPts val="0"/>
                        </a:spcAft>
                        <a:buNone/>
                      </a:pPr>
                      <a:r>
                        <a:rPr lang="en" sz="1000"/>
                        <a:t>Jan Husa</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r>
              <a:tr h="200025">
                <a:tc>
                  <a:txBody>
                    <a:bodyPr/>
                    <a:lstStyle/>
                    <a:p>
                      <a:pPr indent="0" lvl="0" marL="0" rtl="0" algn="r">
                        <a:lnSpc>
                          <a:spcPct val="115000"/>
                        </a:lnSpc>
                        <a:spcBef>
                          <a:spcPts val="0"/>
                        </a:spcBef>
                        <a:spcAft>
                          <a:spcPts val="0"/>
                        </a:spcAft>
                        <a:buNone/>
                      </a:pPr>
                      <a:r>
                        <a:rPr lang="en" sz="1000"/>
                        <a:t>7/23/2022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Sat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gridSpan="2">
                  <a:txBody>
                    <a:bodyPr/>
                    <a:lstStyle/>
                    <a:p>
                      <a:pPr indent="0" lvl="0" marL="0" rtl="0" algn="ctr">
                        <a:lnSpc>
                          <a:spcPct val="115000"/>
                        </a:lnSpc>
                        <a:spcBef>
                          <a:spcPts val="0"/>
                        </a:spcBef>
                        <a:spcAft>
                          <a:spcPts val="0"/>
                        </a:spcAft>
                        <a:buNone/>
                      </a:pPr>
                      <a:r>
                        <a:rPr lang="en" sz="1000"/>
                        <a:t>Free time activities</a:t>
                      </a:r>
                      <a:endParaRPr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r>
              <a:tr h="200025">
                <a:tc>
                  <a:txBody>
                    <a:bodyPr/>
                    <a:lstStyle/>
                    <a:p>
                      <a:pPr indent="0" lvl="0" marL="0" rtl="0" algn="r">
                        <a:lnSpc>
                          <a:spcPct val="115000"/>
                        </a:lnSpc>
                        <a:spcBef>
                          <a:spcPts val="0"/>
                        </a:spcBef>
                        <a:spcAft>
                          <a:spcPts val="0"/>
                        </a:spcAft>
                        <a:buNone/>
                      </a:pPr>
                      <a:r>
                        <a:rPr lang="en" sz="1000"/>
                        <a:t>7/24/2022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Sun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gridSpan="2">
                  <a:txBody>
                    <a:bodyPr/>
                    <a:lstStyle/>
                    <a:p>
                      <a:pPr indent="0" lvl="0" marL="0" rtl="0" algn="ctr">
                        <a:lnSpc>
                          <a:spcPct val="115000"/>
                        </a:lnSpc>
                        <a:spcBef>
                          <a:spcPts val="0"/>
                        </a:spcBef>
                        <a:spcAft>
                          <a:spcPts val="0"/>
                        </a:spcAft>
                        <a:buNone/>
                      </a:pPr>
                      <a:r>
                        <a:rPr i="1" lang="en" sz="1000"/>
                        <a:t>Guided tour: Moravian Carst</a:t>
                      </a:r>
                      <a:endParaRPr i="1"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EAD3"/>
                    </a:solidFill>
                  </a:tcPr>
                </a:tc>
                <a:tc hMerge="1"/>
              </a:tr>
              <a:tr h="333375">
                <a:tc>
                  <a:txBody>
                    <a:bodyPr/>
                    <a:lstStyle/>
                    <a:p>
                      <a:pPr indent="0" lvl="0" marL="0" rtl="0" algn="r">
                        <a:lnSpc>
                          <a:spcPct val="115000"/>
                        </a:lnSpc>
                        <a:spcBef>
                          <a:spcPts val="0"/>
                        </a:spcBef>
                        <a:spcAft>
                          <a:spcPts val="0"/>
                        </a:spcAft>
                        <a:buNone/>
                      </a:pPr>
                      <a:r>
                        <a:rPr lang="en" sz="1000"/>
                        <a:t>7/25/2022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Mon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Project work</a:t>
                      </a:r>
                      <a:endParaRPr sz="1000"/>
                    </a:p>
                    <a:p>
                      <a:pPr indent="0" lvl="0" marL="0" rtl="0" algn="l">
                        <a:lnSpc>
                          <a:spcPct val="115000"/>
                        </a:lnSpc>
                        <a:spcBef>
                          <a:spcPts val="0"/>
                        </a:spcBef>
                        <a:spcAft>
                          <a:spcPts val="0"/>
                        </a:spcAft>
                        <a:buNone/>
                      </a:pPr>
                      <a:r>
                        <a:rPr i="1" lang="en" sz="1000"/>
                        <a:t>Michal Hradiš</a:t>
                      </a:r>
                      <a:endParaRPr i="1"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 sz="1000"/>
                        <a:t>Project work</a:t>
                      </a:r>
                      <a:endParaRPr sz="1000"/>
                    </a:p>
                    <a:p>
                      <a:pPr indent="0" lvl="0" marL="0" rtl="0" algn="l">
                        <a:lnSpc>
                          <a:spcPct val="115000"/>
                        </a:lnSpc>
                        <a:spcBef>
                          <a:spcPts val="0"/>
                        </a:spcBef>
                        <a:spcAft>
                          <a:spcPts val="0"/>
                        </a:spcAft>
                        <a:buNone/>
                      </a:pPr>
                      <a:r>
                        <a:rPr i="1" lang="en" sz="1000"/>
                        <a:t>Michal Hradiš</a:t>
                      </a:r>
                      <a:endParaRPr i="1"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r>
              <a:tr h="333375">
                <a:tc>
                  <a:txBody>
                    <a:bodyPr/>
                    <a:lstStyle/>
                    <a:p>
                      <a:pPr indent="0" lvl="0" marL="0" rtl="0" algn="r">
                        <a:lnSpc>
                          <a:spcPct val="115000"/>
                        </a:lnSpc>
                        <a:spcBef>
                          <a:spcPts val="0"/>
                        </a:spcBef>
                        <a:spcAft>
                          <a:spcPts val="0"/>
                        </a:spcAft>
                        <a:buNone/>
                      </a:pPr>
                      <a:r>
                        <a:rPr lang="en" sz="1000"/>
                        <a:t>7/26/2022</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Tue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l">
                        <a:lnSpc>
                          <a:spcPct val="115000"/>
                        </a:lnSpc>
                        <a:spcBef>
                          <a:spcPts val="0"/>
                        </a:spcBef>
                        <a:spcAft>
                          <a:spcPts val="0"/>
                        </a:spcAft>
                        <a:buNone/>
                      </a:pPr>
                      <a:r>
                        <a:rPr lang="en" sz="1000"/>
                        <a:t>Project Presentation</a:t>
                      </a:r>
                      <a:endParaRPr sz="1000"/>
                    </a:p>
                    <a:p>
                      <a:pPr indent="0" lvl="0" marL="0" rtl="0" algn="l">
                        <a:lnSpc>
                          <a:spcPct val="115000"/>
                        </a:lnSpc>
                        <a:spcBef>
                          <a:spcPts val="0"/>
                        </a:spcBef>
                        <a:spcAft>
                          <a:spcPts val="0"/>
                        </a:spcAft>
                        <a:buNone/>
                      </a:pPr>
                      <a:r>
                        <a:rPr i="1" lang="en" sz="1000"/>
                        <a:t>Michal Hradiš</a:t>
                      </a:r>
                      <a:endParaRPr i="1"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i="1" lang="en" sz="1000"/>
                        <a:t>Evaluation of Summer School</a:t>
                      </a:r>
                      <a:endParaRPr i="1" sz="1000"/>
                    </a:p>
                    <a:p>
                      <a:pPr indent="0" lvl="0" marL="0" rtl="0" algn="l">
                        <a:lnSpc>
                          <a:spcPct val="115000"/>
                        </a:lnSpc>
                        <a:spcBef>
                          <a:spcPts val="0"/>
                        </a:spcBef>
                        <a:spcAft>
                          <a:spcPts val="0"/>
                        </a:spcAft>
                        <a:buNone/>
                      </a:pPr>
                      <a:r>
                        <a:rPr i="1" lang="en" sz="1000"/>
                        <a:t>Awarding Certificates</a:t>
                      </a:r>
                      <a:endParaRPr i="1" sz="1000"/>
                    </a:p>
                  </a:txBody>
                  <a:tcPr marT="19050" marB="19050" marR="28575" marL="2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EAD3"/>
                    </a:solidFill>
                  </a:tcPr>
                </a:tc>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63"/>
          <p:cNvSpPr txBox="1"/>
          <p:nvPr>
            <p:ph type="title"/>
          </p:nvPr>
        </p:nvSpPr>
        <p:spPr>
          <a:xfrm>
            <a:off x="311700" y="333769"/>
            <a:ext cx="8520600" cy="4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63"/>
          <p:cNvSpPr txBox="1"/>
          <p:nvPr>
            <p:ph idx="1" type="body"/>
          </p:nvPr>
        </p:nvSpPr>
        <p:spPr>
          <a:xfrm>
            <a:off x="311700" y="864356"/>
            <a:ext cx="8520600" cy="256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 Check out Weights &amp; Biases and sign up for a free demo here: https://www.wandb.com/papers &#10;❤️ Their mentioned post is available here: https://app.wandb.ai/stacey/deep-drive/reports/Image-Masks-for-Semantic-Segmentation--Vmlldzo4MTUwMw&#10;&#10;📝 The paper &quot;PIFuHD: Multi-Level Pixel-Aligned Implicit Function for High-Resolution 3D Human Digitization&quot; is available here:&#10;https://shunsukesaito.github.io/PIFuHD/&#10;&#10;🙏 We would like to thank our generous Patreon supporters who make Two Minute Papers possible:&#10;Aleksandr Mashrabov, Alex Haro, Alex Paden, Andrew Melnychuk, Angelos Evripiotis, Benji Rabhan, Bruno Mikuš, Bryan Learn, Christian Ahlin, Eric Haddad, Eric Lau, Eric Martel, Gordon Child, Haris Husic, Javier Bustamante, Joshua Goller, Lorin Atzberger, Lukas Biewald, Michael Albrecht, Nikhil Velpanur, Owen Campbell-Moore, Owen Skarpness, Ramsey Elbasheer, Robin Graham, Steef, Taras Bobrovytsky, Thomas Krcmar, Torsten Reil, Tybie Fitzhugh.&#10;If you wish to support the series, click here: https://www.patreon.com/TwoMinutePapers&#10;&#10;Károly Zsolnai-Fehér's links:&#10;Instagram: https://www.instagram.com/twominutepapers/&#10;Twitter: https://twitter.com/twominutepapers&#10;Web: https://cg.tuwien.ac.at/~zsolnai/" id="413" name="Google Shape;413;p63" title="This AI Creates A 3D Model of You! 🚶‍♀️">
            <a:hlinkClick r:id="rId3"/>
          </p:cNvPr>
          <p:cNvPicPr preferRelativeResize="0"/>
          <p:nvPr/>
        </p:nvPicPr>
        <p:blipFill>
          <a:blip r:embed="rId4">
            <a:alphaModFix/>
          </a:blip>
          <a:stretch>
            <a:fillRect/>
          </a:stretch>
        </p:blipFill>
        <p:spPr>
          <a:xfrm>
            <a:off x="0" y="0"/>
            <a:ext cx="6858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3"/>
                                        </p:tgtEl>
                                        <p:attrNameLst>
                                          <p:attrName>style.visibility</p:attrName>
                                        </p:attrNameLst>
                                      </p:cBhvr>
                                      <p:to>
                                        <p:strVal val="visible"/>
                                      </p:to>
                                    </p:set>
                                    <p:animEffect filter="fade" transition="in">
                                      <p:cBhvr>
                                        <p:cTn dur="1000"/>
                                        <p:tgtEl>
                                          <p:spTgt spid="4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64"/>
          <p:cNvSpPr txBox="1"/>
          <p:nvPr>
            <p:ph type="title"/>
          </p:nvPr>
        </p:nvSpPr>
        <p:spPr>
          <a:xfrm>
            <a:off x="311700" y="333769"/>
            <a:ext cx="8520600" cy="4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64"/>
          <p:cNvSpPr txBox="1"/>
          <p:nvPr>
            <p:ph idx="1" type="body"/>
          </p:nvPr>
        </p:nvSpPr>
        <p:spPr>
          <a:xfrm>
            <a:off x="311700" y="864356"/>
            <a:ext cx="8520600" cy="256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 Check out Weights &amp; Biases and sign up for a free demo here: https://www.wandb.com/papers &#10;❤️ Their mentioned post is available here: https://app.wandb.ai/sweep/nerf/reports/NeRF-%E2%80%93-Representing-Scenes-as-Neural-Radiance-Fields-for-View-Synthesis--Vmlldzo3ODIzMA&#10;&#10;📝 The paper &quot;NeRF in the Wild - Neural Radiance Fields for Unconstrained Photo Collections&quot; is available here:&#10;https://nerf-w.github.io/&#10;&#10;Photos by Flickr users dbowie78, vasnic64, punch, paradasos, itia4u, jblesa, joshheumann, ojotes, chyauchentravelworl, burkeandhare, photogreuhphie / CC BY&#10;&#10;🙏 We would like to thank our generous Patreon supporters who make Two Minute Papers possible:&#10;Aleksandr Mashrabov, Alex Haro, Alex Paden, Andrew Melnychuk, Angelos Evripiotis, Benji Rabhan, Bruno Mikuš, Bryan Learn, Christian Ahlin, Daniel Hasegan, Eric Haddad, Eric Martel, Gordon Child, Javier Bustamante, Joshua Goller, Lorin Atzberger, Lukas Biewald, Michael Albrecht, Nikhil Velpanur, Owen Campbell-Moore, Owen Skarpness, Ramsey Elbasheer, Robin Graham, Steef, Sunil Kim, Taras Bobrovytsky, Thomas Krcmar, Torsten Reil, Tybie Fitzhugh.&#10;If you wish to support the series, click here: https://www.patreon.com/TwoMinutePapers&#10;&#10;Károly Zsolnai-Fehér's links:&#10;Instagram: https://www.instagram.com/twominutepapers/&#10;Twitter: https://twitter.com/twominutepapers&#10;Web: https://cg.tuwien.ac.at/~zsolnai/" id="420" name="Google Shape;420;p64" title="This AI Creates Real Scenes From Your Photos! 📷">
            <a:hlinkClick r:id="rId3"/>
          </p:cNvPr>
          <p:cNvPicPr preferRelativeResize="0"/>
          <p:nvPr/>
        </p:nvPicPr>
        <p:blipFill>
          <a:blip r:embed="rId4">
            <a:alphaModFix/>
          </a:blip>
          <a:stretch>
            <a:fillRect/>
          </a:stretch>
        </p:blipFill>
        <p:spPr>
          <a:xfrm>
            <a:off x="0" y="0"/>
            <a:ext cx="6858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0"/>
                                        </p:tgtEl>
                                        <p:attrNameLst>
                                          <p:attrName>style.visibility</p:attrName>
                                        </p:attrNameLst>
                                      </p:cBhvr>
                                      <p:to>
                                        <p:strVal val="visible"/>
                                      </p:to>
                                    </p:set>
                                    <p:animEffect filter="fade" transition="in">
                                      <p:cBhvr>
                                        <p:cTn dur="1000"/>
                                        <p:tgtEl>
                                          <p:spTgt spid="4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65"/>
          <p:cNvSpPr txBox="1"/>
          <p:nvPr>
            <p:ph type="title"/>
          </p:nvPr>
        </p:nvSpPr>
        <p:spPr>
          <a:xfrm>
            <a:off x="311700" y="28969"/>
            <a:ext cx="8520600" cy="4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Reading Comprehension </a:t>
            </a:r>
            <a:r>
              <a:rPr lang="en" sz="1400"/>
              <a:t>(https://openai.com/blog/better-language-models/)</a:t>
            </a:r>
            <a:endParaRPr sz="1400"/>
          </a:p>
          <a:p>
            <a:pPr indent="0" lvl="0" marL="0" rtl="0" algn="l">
              <a:spcBef>
                <a:spcPts val="0"/>
              </a:spcBef>
              <a:spcAft>
                <a:spcPts val="0"/>
              </a:spcAft>
              <a:buNone/>
            </a:pPr>
            <a:r>
              <a:t/>
            </a:r>
            <a:endParaRPr/>
          </a:p>
        </p:txBody>
      </p:sp>
      <p:sp>
        <p:nvSpPr>
          <p:cNvPr id="426" name="Google Shape;426;p65"/>
          <p:cNvSpPr txBox="1"/>
          <p:nvPr>
            <p:ph idx="1" type="body"/>
          </p:nvPr>
        </p:nvSpPr>
        <p:spPr>
          <a:xfrm>
            <a:off x="311700" y="6190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The 2008 Summer Olympics torch relay was run from March 24 until August 8, 2008, prior to the 2008 Summer Olympics, with the theme of “</a:t>
            </a:r>
            <a:r>
              <a:rPr lang="en" sz="1400">
                <a:solidFill>
                  <a:srgbClr val="000000"/>
                </a:solidFill>
                <a:highlight>
                  <a:srgbClr val="FFFF00"/>
                </a:highlight>
              </a:rPr>
              <a:t>one world, one dream</a:t>
            </a:r>
            <a:r>
              <a:rPr lang="en" sz="1400">
                <a:solidFill>
                  <a:srgbClr val="000000"/>
                </a:solidFill>
              </a:rPr>
              <a:t>”. Plans for the relay were announced on April 26, 2007, in Beijing, China. The relay, also called by the organizers as the “Journey of Harmony”, lasted 129 days and carried the torch </a:t>
            </a:r>
            <a:r>
              <a:rPr lang="en" sz="1400">
                <a:solidFill>
                  <a:srgbClr val="000000"/>
                </a:solidFill>
                <a:highlight>
                  <a:srgbClr val="FF9900"/>
                </a:highlight>
              </a:rPr>
              <a:t>137,000 km</a:t>
            </a:r>
            <a:r>
              <a:rPr lang="en" sz="1400">
                <a:solidFill>
                  <a:srgbClr val="000000"/>
                </a:solidFill>
              </a:rPr>
              <a:t> (85,000 mi) – the longest distance of any Olympic torch relay since the tradition was started ahead of the 1936 Summer Olympics.</a:t>
            </a:r>
            <a:endParaRPr sz="1400">
              <a:solidFill>
                <a:srgbClr val="000000"/>
              </a:solidFill>
            </a:endParaRPr>
          </a:p>
          <a:p>
            <a:pPr indent="0" lvl="0" marL="0" rtl="0" algn="l">
              <a:spcBef>
                <a:spcPts val="1600"/>
              </a:spcBef>
              <a:spcAft>
                <a:spcPts val="0"/>
              </a:spcAft>
              <a:buNone/>
            </a:pPr>
            <a:r>
              <a:rPr lang="en" sz="1400">
                <a:solidFill>
                  <a:srgbClr val="000000"/>
                </a:solidFill>
              </a:rPr>
              <a:t>After being lit at the</a:t>
            </a:r>
            <a:r>
              <a:rPr lang="en" sz="1400">
                <a:solidFill>
                  <a:srgbClr val="000000"/>
                </a:solidFill>
                <a:highlight>
                  <a:srgbClr val="9FC5E8"/>
                </a:highlight>
              </a:rPr>
              <a:t> birthplace of the Olympic Games</a:t>
            </a:r>
            <a:r>
              <a:rPr lang="en" sz="1400">
                <a:solidFill>
                  <a:srgbClr val="000000"/>
                </a:solidFill>
              </a:rPr>
              <a:t> in </a:t>
            </a:r>
            <a:r>
              <a:rPr lang="en" sz="1400">
                <a:solidFill>
                  <a:srgbClr val="000000"/>
                </a:solidFill>
                <a:highlight>
                  <a:srgbClr val="B6D7A8"/>
                </a:highlight>
              </a:rPr>
              <a:t>Olympia, Greece</a:t>
            </a:r>
            <a:r>
              <a:rPr lang="en" sz="1400">
                <a:solidFill>
                  <a:srgbClr val="000000"/>
                </a:solidFill>
              </a:rPr>
              <a:t> on March 24, the torch traveled to the Panathinaiko Stadium in </a:t>
            </a:r>
            <a:r>
              <a:rPr lang="en" sz="1400">
                <a:solidFill>
                  <a:srgbClr val="000000"/>
                </a:solidFill>
                <a:highlight>
                  <a:srgbClr val="D5A6BD"/>
                </a:highlight>
              </a:rPr>
              <a:t>Athens</a:t>
            </a:r>
            <a:r>
              <a:rPr lang="en" sz="1400">
                <a:solidFill>
                  <a:srgbClr val="000000"/>
                </a:solidFill>
              </a:rPr>
              <a:t>, and then to Beijing, arriving on March 31. From Beijing, the torch was following a route passing through six continents. The torch has visited cities along the Silk Road, symbolizing ancient links between China and the rest of the world. The relay also included an ascent with the flame to the top of Mount Everest on the border of Nepal and Tibet, China from the Chinese side, which was closed specially for the event.</a:t>
            </a:r>
            <a:endParaRPr sz="1400">
              <a:solidFill>
                <a:srgbClr val="000000"/>
              </a:solidFill>
            </a:endParaRPr>
          </a:p>
          <a:p>
            <a:pPr indent="0" lvl="0" marL="0" rtl="0" algn="l">
              <a:spcBef>
                <a:spcPts val="1600"/>
              </a:spcBef>
              <a:spcAft>
                <a:spcPts val="0"/>
              </a:spcAft>
              <a:buNone/>
            </a:pPr>
            <a:r>
              <a:rPr lang="en" sz="1400">
                <a:solidFill>
                  <a:srgbClr val="000000"/>
                </a:solidFill>
              </a:rPr>
              <a:t>Q: What was the theme?</a:t>
            </a:r>
            <a:endParaRPr sz="1400">
              <a:solidFill>
                <a:srgbClr val="000000"/>
              </a:solidFill>
            </a:endParaRPr>
          </a:p>
          <a:p>
            <a:pPr indent="0" lvl="0" marL="0" rtl="0" algn="l">
              <a:spcBef>
                <a:spcPts val="0"/>
              </a:spcBef>
              <a:spcAft>
                <a:spcPts val="0"/>
              </a:spcAft>
              <a:buNone/>
            </a:pPr>
            <a:r>
              <a:rPr lang="en" sz="1400">
                <a:solidFill>
                  <a:srgbClr val="000000"/>
                </a:solidFill>
              </a:rPr>
              <a:t>A: “</a:t>
            </a:r>
            <a:r>
              <a:rPr lang="en" sz="1400">
                <a:solidFill>
                  <a:srgbClr val="000000"/>
                </a:solidFill>
                <a:highlight>
                  <a:srgbClr val="FFFF00"/>
                </a:highlight>
              </a:rPr>
              <a:t>one world, one dream</a:t>
            </a:r>
            <a:r>
              <a:rPr lang="en" sz="1400">
                <a:solidFill>
                  <a:srgbClr val="000000"/>
                </a:solidFill>
              </a:rPr>
              <a:t>”.</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Q: What was the length of the race?</a:t>
            </a:r>
            <a:endParaRPr sz="1400">
              <a:solidFill>
                <a:srgbClr val="000000"/>
              </a:solidFill>
            </a:endParaRPr>
          </a:p>
          <a:p>
            <a:pPr indent="0" lvl="0" marL="0" rtl="0" algn="l">
              <a:spcBef>
                <a:spcPts val="0"/>
              </a:spcBef>
              <a:spcAft>
                <a:spcPts val="0"/>
              </a:spcAft>
              <a:buNone/>
            </a:pPr>
            <a:r>
              <a:rPr lang="en" sz="1400">
                <a:solidFill>
                  <a:srgbClr val="000000"/>
                </a:solidFill>
              </a:rPr>
              <a:t>A: </a:t>
            </a:r>
            <a:r>
              <a:rPr lang="en" sz="1400">
                <a:solidFill>
                  <a:srgbClr val="000000"/>
                </a:solidFill>
                <a:highlight>
                  <a:srgbClr val="FF9900"/>
                </a:highlight>
              </a:rPr>
              <a:t>137,000 km</a:t>
            </a:r>
            <a:endParaRPr sz="1400">
              <a:solidFill>
                <a:srgbClr val="000000"/>
              </a:solidFill>
              <a:highlight>
                <a:srgbClr val="FF9900"/>
              </a:highlight>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Q: Was it larger than previous ones?</a:t>
            </a:r>
            <a:endParaRPr sz="1400">
              <a:solidFill>
                <a:srgbClr val="000000"/>
              </a:solidFill>
            </a:endParaRPr>
          </a:p>
          <a:p>
            <a:pPr indent="0" lvl="0" marL="0" rtl="0" algn="l">
              <a:spcBef>
                <a:spcPts val="0"/>
              </a:spcBef>
              <a:spcAft>
                <a:spcPts val="0"/>
              </a:spcAft>
              <a:buNone/>
            </a:pPr>
            <a:r>
              <a:rPr lang="en" sz="1400">
                <a:solidFill>
                  <a:srgbClr val="000000"/>
                </a:solidFill>
              </a:rPr>
              <a:t>A: </a:t>
            </a:r>
            <a:r>
              <a:rPr lang="en" sz="1400">
                <a:solidFill>
                  <a:srgbClr val="000000"/>
                </a:solidFill>
                <a:highlight>
                  <a:srgbClr val="FF0000"/>
                </a:highlight>
              </a:rPr>
              <a:t>No </a:t>
            </a:r>
            <a:r>
              <a:rPr lang="en" sz="1400">
                <a:solidFill>
                  <a:srgbClr val="000000"/>
                </a:solidFill>
              </a:rPr>
              <a:t> (wrong?)</a:t>
            </a:r>
            <a:endParaRPr sz="1400">
              <a:solidFill>
                <a:srgbClr val="000000"/>
              </a:solidFill>
            </a:endParaRPr>
          </a:p>
          <a:p>
            <a:pPr indent="0" lvl="0" marL="0" rtl="0" algn="l">
              <a:spcBef>
                <a:spcPts val="0"/>
              </a:spcBef>
              <a:spcAft>
                <a:spcPts val="0"/>
              </a:spcAft>
              <a:buNone/>
            </a:pPr>
            <a:r>
              <a:t/>
            </a:r>
            <a:endParaRPr sz="1400"/>
          </a:p>
          <a:p>
            <a:pPr indent="0" lvl="0" marL="0" rtl="0" algn="l">
              <a:spcBef>
                <a:spcPts val="0"/>
              </a:spcBef>
              <a:spcAft>
                <a:spcPts val="1600"/>
              </a:spcAft>
              <a:buNone/>
            </a:pPr>
            <a:r>
              <a:t/>
            </a:r>
            <a:endParaRPr/>
          </a:p>
        </p:txBody>
      </p:sp>
      <p:sp>
        <p:nvSpPr>
          <p:cNvPr id="427" name="Google Shape;427;p65"/>
          <p:cNvSpPr txBox="1"/>
          <p:nvPr/>
        </p:nvSpPr>
        <p:spPr>
          <a:xfrm>
            <a:off x="4884050" y="3276413"/>
            <a:ext cx="3695400" cy="1869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Q: Where did the race begin?</a:t>
            </a:r>
            <a:endParaRPr/>
          </a:p>
          <a:p>
            <a:pPr indent="0" lvl="0" marL="0" rtl="0" algn="l">
              <a:lnSpc>
                <a:spcPct val="115000"/>
              </a:lnSpc>
              <a:spcBef>
                <a:spcPts val="0"/>
              </a:spcBef>
              <a:spcAft>
                <a:spcPts val="0"/>
              </a:spcAft>
              <a:buClr>
                <a:schemeClr val="dk1"/>
              </a:buClr>
              <a:buSzPts val="1100"/>
              <a:buFont typeface="Arial"/>
              <a:buNone/>
            </a:pPr>
            <a:r>
              <a:rPr lang="en"/>
              <a:t>A: </a:t>
            </a:r>
            <a:r>
              <a:rPr lang="en">
                <a:highlight>
                  <a:srgbClr val="B6D7A8"/>
                </a:highlight>
              </a:rPr>
              <a:t>Olympia, Greece</a:t>
            </a:r>
            <a:endParaRPr>
              <a:highlight>
                <a:srgbClr val="B6D7A8"/>
              </a:highlight>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Q: Is there anything notable about that place?</a:t>
            </a:r>
            <a:endParaRPr/>
          </a:p>
          <a:p>
            <a:pPr indent="0" lvl="0" marL="0" rtl="0" algn="l">
              <a:lnSpc>
                <a:spcPct val="115000"/>
              </a:lnSpc>
              <a:spcBef>
                <a:spcPts val="0"/>
              </a:spcBef>
              <a:spcAft>
                <a:spcPts val="0"/>
              </a:spcAft>
              <a:buClr>
                <a:schemeClr val="dk1"/>
              </a:buClr>
              <a:buSzPts val="1100"/>
              <a:buFont typeface="Arial"/>
              <a:buNone/>
            </a:pPr>
            <a:r>
              <a:rPr lang="en"/>
              <a:t>A: </a:t>
            </a:r>
            <a:r>
              <a:rPr lang="en">
                <a:highlight>
                  <a:srgbClr val="A4C2F4"/>
                </a:highlight>
              </a:rPr>
              <a:t>birthplace of Olympic Games</a:t>
            </a:r>
            <a:endParaRPr>
              <a:highlight>
                <a:srgbClr val="A4C2F4"/>
              </a:highlight>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Q: Where did they go after?</a:t>
            </a:r>
            <a:endParaRPr/>
          </a:p>
          <a:p>
            <a:pPr indent="0" lvl="0" marL="0" rtl="0" algn="l">
              <a:lnSpc>
                <a:spcPct val="115000"/>
              </a:lnSpc>
              <a:spcBef>
                <a:spcPts val="0"/>
              </a:spcBef>
              <a:spcAft>
                <a:spcPts val="0"/>
              </a:spcAft>
              <a:buClr>
                <a:schemeClr val="dk1"/>
              </a:buClr>
              <a:buSzPts val="1100"/>
              <a:buFont typeface="Arial"/>
              <a:buNone/>
            </a:pPr>
            <a:r>
              <a:rPr lang="en"/>
              <a:t>A: </a:t>
            </a:r>
            <a:r>
              <a:rPr lang="en">
                <a:highlight>
                  <a:srgbClr val="D5A6BD"/>
                </a:highlight>
              </a:rPr>
              <a:t>Athens</a:t>
            </a:r>
            <a:endParaRPr>
              <a:highlight>
                <a:srgbClr val="D5A6BD"/>
              </a:highlight>
            </a:endParaRPr>
          </a:p>
          <a:p>
            <a:pPr indent="0" lvl="0" marL="0" rtl="0" algn="l">
              <a:lnSpc>
                <a:spcPct val="115000"/>
              </a:lnSpc>
              <a:spcBef>
                <a:spcPts val="0"/>
              </a:spcBef>
              <a:spcAft>
                <a:spcPts val="0"/>
              </a:spcAft>
              <a:buClr>
                <a:schemeClr val="dk1"/>
              </a:buClr>
              <a:buSzPts val="1100"/>
              <a:buFont typeface="Arial"/>
              <a:buNone/>
            </a:pPr>
            <a:r>
              <a:t/>
            </a:r>
            <a:endParaRPr>
              <a:solidFill>
                <a:schemeClr val="dk2"/>
              </a:solidFill>
            </a:endParaRPr>
          </a:p>
          <a:p>
            <a:pPr indent="0" lvl="0" marL="0" rtl="0" algn="l">
              <a:spcBef>
                <a:spcPts val="160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66"/>
          <p:cNvSpPr txBox="1"/>
          <p:nvPr>
            <p:ph type="title"/>
          </p:nvPr>
        </p:nvSpPr>
        <p:spPr>
          <a:xfrm>
            <a:off x="311700" y="333769"/>
            <a:ext cx="8520600" cy="4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translation</a:t>
            </a:r>
            <a:endParaRPr/>
          </a:p>
        </p:txBody>
      </p:sp>
      <p:sp>
        <p:nvSpPr>
          <p:cNvPr id="433" name="Google Shape;433;p66"/>
          <p:cNvSpPr txBox="1"/>
          <p:nvPr>
            <p:ph idx="1" type="body"/>
          </p:nvPr>
        </p:nvSpPr>
        <p:spPr>
          <a:xfrm>
            <a:off x="311700" y="864356"/>
            <a:ext cx="8520600" cy="256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34" name="Google Shape;434;p66"/>
          <p:cNvPicPr preferRelativeResize="0"/>
          <p:nvPr/>
        </p:nvPicPr>
        <p:blipFill>
          <a:blip r:embed="rId3">
            <a:alphaModFix/>
          </a:blip>
          <a:stretch>
            <a:fillRect/>
          </a:stretch>
        </p:blipFill>
        <p:spPr>
          <a:xfrm>
            <a:off x="350095" y="1152469"/>
            <a:ext cx="3609037" cy="1318950"/>
          </a:xfrm>
          <a:prstGeom prst="rect">
            <a:avLst/>
          </a:prstGeom>
          <a:noFill/>
          <a:ln>
            <a:noFill/>
          </a:ln>
        </p:spPr>
      </p:pic>
      <p:sp>
        <p:nvSpPr>
          <p:cNvPr id="435" name="Google Shape;435;p66"/>
          <p:cNvSpPr txBox="1"/>
          <p:nvPr/>
        </p:nvSpPr>
        <p:spPr>
          <a:xfrm>
            <a:off x="305375" y="3057750"/>
            <a:ext cx="2520600" cy="6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The machine learning summer school in Brno will surely be great!</a:t>
            </a:r>
            <a:endParaRPr/>
          </a:p>
        </p:txBody>
      </p:sp>
      <p:sp>
        <p:nvSpPr>
          <p:cNvPr id="436" name="Google Shape;436;p66"/>
          <p:cNvSpPr txBox="1"/>
          <p:nvPr/>
        </p:nvSpPr>
        <p:spPr>
          <a:xfrm>
            <a:off x="5166900" y="2259225"/>
            <a:ext cx="3461100" cy="6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Letní škola strojového učení v Brně jistě bude skvělá!</a:t>
            </a:r>
            <a:endParaRPr/>
          </a:p>
          <a:p>
            <a:pPr indent="0" lvl="0" marL="0" rtl="0" algn="l">
              <a:spcBef>
                <a:spcPts val="0"/>
              </a:spcBef>
              <a:spcAft>
                <a:spcPts val="0"/>
              </a:spcAft>
              <a:buNone/>
            </a:pPr>
            <a:r>
              <a:t/>
            </a:r>
            <a:endParaRPr/>
          </a:p>
        </p:txBody>
      </p:sp>
      <p:sp>
        <p:nvSpPr>
          <p:cNvPr id="437" name="Google Shape;437;p66"/>
          <p:cNvSpPr txBox="1"/>
          <p:nvPr/>
        </p:nvSpPr>
        <p:spPr>
          <a:xfrm>
            <a:off x="5147450" y="2748413"/>
            <a:ext cx="2520600" cy="6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브르노 (Brno)의 여름 학교를 학습하는 기계가 반드시 좋을 것입니다!</a:t>
            </a:r>
            <a:endParaRPr/>
          </a:p>
          <a:p>
            <a:pPr indent="0" lvl="0" marL="0" rtl="0" algn="l">
              <a:spcBef>
                <a:spcPts val="0"/>
              </a:spcBef>
              <a:spcAft>
                <a:spcPts val="0"/>
              </a:spcAft>
              <a:buNone/>
            </a:pPr>
            <a:r>
              <a:t/>
            </a:r>
            <a:endParaRPr/>
          </a:p>
        </p:txBody>
      </p:sp>
      <p:sp>
        <p:nvSpPr>
          <p:cNvPr id="438" name="Google Shape;438;p66"/>
          <p:cNvSpPr txBox="1"/>
          <p:nvPr/>
        </p:nvSpPr>
        <p:spPr>
          <a:xfrm>
            <a:off x="5204225" y="3431381"/>
            <a:ext cx="2520600" cy="6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Летняя школа машинного обучения в Брно, безусловно, будет отличной!</a:t>
            </a:r>
            <a:endParaRPr/>
          </a:p>
          <a:p>
            <a:pPr indent="0" lvl="0" marL="0" rtl="0" algn="l">
              <a:spcBef>
                <a:spcPts val="0"/>
              </a:spcBef>
              <a:spcAft>
                <a:spcPts val="0"/>
              </a:spcAft>
              <a:buNone/>
            </a:pPr>
            <a:r>
              <a:t/>
            </a:r>
            <a:endParaRPr/>
          </a:p>
        </p:txBody>
      </p:sp>
      <p:sp>
        <p:nvSpPr>
          <p:cNvPr id="439" name="Google Shape;439;p66"/>
          <p:cNvSpPr txBox="1"/>
          <p:nvPr/>
        </p:nvSpPr>
        <p:spPr>
          <a:xfrm>
            <a:off x="5288325" y="4294444"/>
            <a:ext cx="2520600" cy="6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L’école d’été d’apprentissage automatique à Brno sera sûrement géniale!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cxnSp>
        <p:nvCxnSpPr>
          <p:cNvPr id="440" name="Google Shape;440;p66"/>
          <p:cNvCxnSpPr/>
          <p:nvPr/>
        </p:nvCxnSpPr>
        <p:spPr>
          <a:xfrm>
            <a:off x="2673575" y="3370275"/>
            <a:ext cx="2363100" cy="8100"/>
          </a:xfrm>
          <a:prstGeom prst="straightConnector1">
            <a:avLst/>
          </a:prstGeom>
          <a:noFill/>
          <a:ln cap="flat" cmpd="sng" w="9525">
            <a:solidFill>
              <a:schemeClr val="dk2"/>
            </a:solidFill>
            <a:prstDash val="solid"/>
            <a:round/>
            <a:headEnd len="med" w="med" type="none"/>
            <a:tailEnd len="med" w="med" type="triangle"/>
          </a:ln>
        </p:spPr>
      </p:cxnSp>
      <p:sp>
        <p:nvSpPr>
          <p:cNvPr id="441" name="Google Shape;441;p66"/>
          <p:cNvSpPr txBox="1"/>
          <p:nvPr/>
        </p:nvSpPr>
        <p:spPr>
          <a:xfrm>
            <a:off x="2825975" y="2967644"/>
            <a:ext cx="22218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Google Translate</a:t>
            </a:r>
            <a:endParaRPr sz="1800"/>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solve tasks in AI and ML?</a:t>
            </a:r>
            <a:endParaRPr/>
          </a:p>
        </p:txBody>
      </p:sp>
      <p:pic>
        <p:nvPicPr>
          <p:cNvPr id="447" name="Google Shape;447;p67"/>
          <p:cNvPicPr preferRelativeResize="0"/>
          <p:nvPr/>
        </p:nvPicPr>
        <p:blipFill>
          <a:blip r:embed="rId3">
            <a:alphaModFix/>
          </a:blip>
          <a:stretch>
            <a:fillRect/>
          </a:stretch>
        </p:blipFill>
        <p:spPr>
          <a:xfrm>
            <a:off x="311700" y="1617325"/>
            <a:ext cx="4601326" cy="2207450"/>
          </a:xfrm>
          <a:prstGeom prst="rect">
            <a:avLst/>
          </a:prstGeom>
          <a:noFill/>
          <a:ln>
            <a:noFill/>
          </a:ln>
        </p:spPr>
      </p:pic>
      <p:pic>
        <p:nvPicPr>
          <p:cNvPr id="448" name="Google Shape;448;p67"/>
          <p:cNvPicPr preferRelativeResize="0"/>
          <p:nvPr/>
        </p:nvPicPr>
        <p:blipFill>
          <a:blip r:embed="rId4">
            <a:alphaModFix/>
          </a:blip>
          <a:stretch>
            <a:fillRect/>
          </a:stretch>
        </p:blipFill>
        <p:spPr>
          <a:xfrm>
            <a:off x="5978075" y="1784660"/>
            <a:ext cx="2733475" cy="1872775"/>
          </a:xfrm>
          <a:prstGeom prst="rect">
            <a:avLst/>
          </a:prstGeom>
          <a:noFill/>
          <a:ln>
            <a:noFill/>
          </a:ln>
        </p:spPr>
      </p:pic>
      <p:sp>
        <p:nvSpPr>
          <p:cNvPr id="449" name="Google Shape;449;p67"/>
          <p:cNvSpPr txBox="1"/>
          <p:nvPr>
            <p:ph idx="1" type="body"/>
          </p:nvPr>
        </p:nvSpPr>
        <p:spPr>
          <a:xfrm>
            <a:off x="238125" y="4661475"/>
            <a:ext cx="8520600" cy="438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CS221: Artificial Intelligence: Principles and Techniques, Lecture 1.</a:t>
            </a:r>
            <a:endParaRPr sz="1200"/>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6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humans learn?</a:t>
            </a:r>
            <a:endParaRPr/>
          </a:p>
        </p:txBody>
      </p:sp>
      <p:sp>
        <p:nvSpPr>
          <p:cNvPr id="455" name="Google Shape;455;p6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Goal: Get a date with a girl/boy.</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humans learn?</a:t>
            </a:r>
            <a:endParaRPr/>
          </a:p>
        </p:txBody>
      </p:sp>
      <p:sp>
        <p:nvSpPr>
          <p:cNvPr id="461" name="Google Shape;461;p6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 Get a date with a girl/boy.</a:t>
            </a:r>
            <a:endParaRPr/>
          </a:p>
          <a:p>
            <a:pPr indent="0" lvl="0" marL="0" rtl="0" algn="l">
              <a:spcBef>
                <a:spcPts val="1600"/>
              </a:spcBef>
              <a:spcAft>
                <a:spcPts val="0"/>
              </a:spcAft>
              <a:buNone/>
            </a:pPr>
            <a:r>
              <a:rPr lang="en"/>
              <a:t>Option 1: Get advice</a:t>
            </a:r>
            <a:endParaRPr/>
          </a:p>
          <a:p>
            <a:pPr indent="-342900" lvl="0" marL="457200" rtl="0" algn="l">
              <a:spcBef>
                <a:spcPts val="1600"/>
              </a:spcBef>
              <a:spcAft>
                <a:spcPts val="0"/>
              </a:spcAft>
              <a:buSzPts val="1800"/>
              <a:buChar char="●"/>
            </a:pPr>
            <a:r>
              <a:rPr lang="en"/>
              <a:t>You have to be confident.</a:t>
            </a:r>
            <a:endParaRPr/>
          </a:p>
          <a:p>
            <a:pPr indent="-342900" lvl="0" marL="457200" rtl="0" algn="l">
              <a:spcBef>
                <a:spcPts val="0"/>
              </a:spcBef>
              <a:spcAft>
                <a:spcPts val="0"/>
              </a:spcAft>
              <a:buSzPts val="1800"/>
              <a:buChar char="●"/>
            </a:pPr>
            <a:r>
              <a:rPr lang="en"/>
              <a:t>You have to be sensitive and insecure.</a:t>
            </a:r>
            <a:endParaRPr/>
          </a:p>
          <a:p>
            <a:pPr indent="-342900" lvl="0" marL="457200" rtl="0" algn="l">
              <a:spcBef>
                <a:spcPts val="0"/>
              </a:spcBef>
              <a:spcAft>
                <a:spcPts val="0"/>
              </a:spcAft>
              <a:buSzPts val="1800"/>
              <a:buChar char="●"/>
            </a:pPr>
            <a:r>
              <a:rPr lang="en"/>
              <a:t>…</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7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humans learn?</a:t>
            </a:r>
            <a:endParaRPr/>
          </a:p>
        </p:txBody>
      </p:sp>
      <p:sp>
        <p:nvSpPr>
          <p:cNvPr id="467" name="Google Shape;467;p7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 Get a date with a girl/boy.</a:t>
            </a:r>
            <a:endParaRPr/>
          </a:p>
          <a:p>
            <a:pPr indent="0" lvl="0" marL="0" rtl="0" algn="l">
              <a:spcBef>
                <a:spcPts val="1600"/>
              </a:spcBef>
              <a:spcAft>
                <a:spcPts val="0"/>
              </a:spcAft>
              <a:buNone/>
            </a:pPr>
            <a:r>
              <a:rPr lang="en"/>
              <a:t>Option 2: Try it </a:t>
            </a:r>
            <a:endParaRPr/>
          </a:p>
          <a:p>
            <a:pPr indent="-342900" lvl="0" marL="457200" rtl="0" algn="l">
              <a:spcBef>
                <a:spcPts val="1600"/>
              </a:spcBef>
              <a:spcAft>
                <a:spcPts val="0"/>
              </a:spcAft>
              <a:buSzPts val="1800"/>
              <a:buChar char="●"/>
            </a:pPr>
            <a:r>
              <a:rPr lang="en"/>
              <a:t>Just ask her out for a </a:t>
            </a:r>
            <a:r>
              <a:rPr lang="en"/>
              <a:t>coffee</a:t>
            </a:r>
            <a:r>
              <a:rPr lang="en"/>
              <a:t> and see if it works. Extract some </a:t>
            </a:r>
            <a:r>
              <a:rPr lang="en"/>
              <a:t>knowledge</a:t>
            </a:r>
            <a:r>
              <a:rPr lang="en"/>
              <a:t> and use it next time.</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7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humans learn?</a:t>
            </a:r>
            <a:endParaRPr/>
          </a:p>
        </p:txBody>
      </p:sp>
      <p:sp>
        <p:nvSpPr>
          <p:cNvPr id="473" name="Google Shape;473;p7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 Get a date with a girl/boy.</a:t>
            </a:r>
            <a:endParaRPr/>
          </a:p>
          <a:p>
            <a:pPr indent="0" lvl="0" marL="0" rtl="0" algn="l">
              <a:spcBef>
                <a:spcPts val="1600"/>
              </a:spcBef>
              <a:spcAft>
                <a:spcPts val="0"/>
              </a:spcAft>
              <a:buNone/>
            </a:pPr>
            <a:r>
              <a:rPr lang="en"/>
              <a:t>Option 3: Imagine it</a:t>
            </a:r>
            <a:endParaRPr/>
          </a:p>
          <a:p>
            <a:pPr indent="-342900" lvl="0" marL="457200" rtl="0" algn="l">
              <a:spcBef>
                <a:spcPts val="1600"/>
              </a:spcBef>
              <a:spcAft>
                <a:spcPts val="0"/>
              </a:spcAft>
              <a:buSzPts val="1800"/>
              <a:buChar char="●"/>
            </a:pPr>
            <a:r>
              <a:rPr lang="en"/>
              <a:t>Just imagine asking her out for a coffee and see if it works.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7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Generalization</a:t>
            </a:r>
            <a:endParaRPr/>
          </a:p>
        </p:txBody>
      </p:sp>
      <p:sp>
        <p:nvSpPr>
          <p:cNvPr id="479" name="Google Shape;479;p72"/>
          <p:cNvSpPr txBox="1"/>
          <p:nvPr>
            <p:ph idx="1" type="body"/>
          </p:nvPr>
        </p:nvSpPr>
        <p:spPr>
          <a:xfrm>
            <a:off x="311700" y="11651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Will it work next time / in real life?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Grading</a:t>
            </a:r>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 Tests ~ 40%</a:t>
            </a:r>
            <a:endParaRPr/>
          </a:p>
          <a:p>
            <a:pPr indent="-342900" lvl="0" marL="457200" rtl="0" algn="l">
              <a:spcBef>
                <a:spcPts val="1600"/>
              </a:spcBef>
              <a:spcAft>
                <a:spcPts val="0"/>
              </a:spcAft>
              <a:buSzPts val="1800"/>
              <a:buChar char="●"/>
            </a:pPr>
            <a:r>
              <a:rPr lang="en"/>
              <a:t>4 multiple choice questions for each topic</a:t>
            </a:r>
            <a:endParaRPr/>
          </a:p>
          <a:p>
            <a:pPr indent="0" lvl="0" marL="0" rtl="0" algn="l">
              <a:spcBef>
                <a:spcPts val="1600"/>
              </a:spcBef>
              <a:spcAft>
                <a:spcPts val="0"/>
              </a:spcAft>
              <a:buNone/>
            </a:pPr>
            <a:r>
              <a:rPr lang="en"/>
              <a:t>Project </a:t>
            </a:r>
            <a:r>
              <a:rPr lang="en"/>
              <a:t>~ 60%</a:t>
            </a:r>
            <a:endParaRPr/>
          </a:p>
          <a:p>
            <a:pPr indent="-342900" lvl="0" marL="457200" rtl="0" algn="l">
              <a:spcBef>
                <a:spcPts val="1600"/>
              </a:spcBef>
              <a:spcAft>
                <a:spcPts val="0"/>
              </a:spcAft>
              <a:buSzPts val="1800"/>
              <a:buChar char="●"/>
            </a:pPr>
            <a:r>
              <a:rPr lang="en"/>
              <a:t>Teams of 3 students</a:t>
            </a:r>
            <a:endParaRPr/>
          </a:p>
          <a:p>
            <a:pPr indent="-342900" lvl="0" marL="457200" rtl="0" algn="l">
              <a:spcBef>
                <a:spcPts val="0"/>
              </a:spcBef>
              <a:spcAft>
                <a:spcPts val="0"/>
              </a:spcAft>
              <a:buSzPts val="1800"/>
              <a:buChar char="●"/>
            </a:pPr>
            <a:r>
              <a:rPr lang="en"/>
              <a:t>Any ML, AI, video/audio/text processing topic</a:t>
            </a:r>
            <a:endParaRPr/>
          </a:p>
          <a:p>
            <a:pPr indent="-342900" lvl="0" marL="457200" rtl="0" algn="l">
              <a:spcBef>
                <a:spcPts val="0"/>
              </a:spcBef>
              <a:spcAft>
                <a:spcPts val="0"/>
              </a:spcAft>
              <a:buSzPts val="1800"/>
              <a:buChar char="●"/>
            </a:pPr>
            <a:r>
              <a:rPr lang="en"/>
              <a:t>We will provide suggested topics, but you can choose your own topic</a:t>
            </a:r>
            <a:endParaRPr/>
          </a:p>
          <a:p>
            <a:pPr indent="-342900" lvl="0" marL="457200" rtl="0" algn="l">
              <a:spcBef>
                <a:spcPts val="0"/>
              </a:spcBef>
              <a:spcAft>
                <a:spcPts val="0"/>
              </a:spcAft>
              <a:buSzPts val="1800"/>
              <a:buChar char="●"/>
            </a:pPr>
            <a:r>
              <a:rPr lang="en"/>
              <a:t>You will choose topic on 15.7. (this Friday)</a:t>
            </a:r>
            <a:endParaRPr/>
          </a:p>
          <a:p>
            <a:pPr indent="-342900" lvl="0" marL="457200" rtl="0" algn="l">
              <a:spcBef>
                <a:spcPts val="0"/>
              </a:spcBef>
              <a:spcAft>
                <a:spcPts val="0"/>
              </a:spcAft>
              <a:buSzPts val="1800"/>
              <a:buChar char="●"/>
            </a:pPr>
            <a:r>
              <a:rPr lang="en"/>
              <a:t>Result: Presentation, short report with results</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7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a:t>
            </a:r>
            <a:endParaRPr/>
          </a:p>
        </p:txBody>
      </p:sp>
      <p:sp>
        <p:nvSpPr>
          <p:cNvPr id="485" name="Google Shape;485;p73"/>
          <p:cNvSpPr txBox="1"/>
          <p:nvPr>
            <p:ph idx="1" type="body"/>
          </p:nvPr>
        </p:nvSpPr>
        <p:spPr>
          <a:xfrm>
            <a:off x="109750" y="1146150"/>
            <a:ext cx="8952900" cy="34164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Clr>
                <a:schemeClr val="dk1"/>
              </a:buClr>
              <a:buSzPts val="2100"/>
              <a:buChar char="●"/>
            </a:pPr>
            <a:r>
              <a:rPr lang="en" sz="2100">
                <a:solidFill>
                  <a:schemeClr val="dk1"/>
                </a:solidFill>
              </a:rPr>
              <a:t>It is </a:t>
            </a:r>
            <a:r>
              <a:rPr lang="en" sz="2100">
                <a:solidFill>
                  <a:srgbClr val="FF0000"/>
                </a:solidFill>
              </a:rPr>
              <a:t>not </a:t>
            </a:r>
            <a:r>
              <a:rPr lang="en" sz="2100">
                <a:solidFill>
                  <a:schemeClr val="dk1"/>
                </a:solidFill>
              </a:rPr>
              <a:t>possible to “hand-code” real-world knowledge. </a:t>
            </a:r>
            <a:endParaRPr sz="2100">
              <a:solidFill>
                <a:schemeClr val="dk1"/>
              </a:solidFill>
            </a:endParaRPr>
          </a:p>
          <a:p>
            <a:pPr indent="-361950" lvl="0" marL="457200" rtl="0" algn="l">
              <a:spcBef>
                <a:spcPts val="0"/>
              </a:spcBef>
              <a:spcAft>
                <a:spcPts val="0"/>
              </a:spcAft>
              <a:buClr>
                <a:schemeClr val="dk1"/>
              </a:buClr>
              <a:buSzPts val="2100"/>
              <a:buChar char="●"/>
            </a:pPr>
            <a:r>
              <a:rPr lang="en" sz="2100">
                <a:solidFill>
                  <a:schemeClr val="dk1"/>
                </a:solidFill>
              </a:rPr>
              <a:t>The problem is too complex – it is impossible to write code solving it.</a:t>
            </a:r>
            <a:endParaRPr sz="2100">
              <a:solidFill>
                <a:schemeClr val="dk1"/>
              </a:solidFill>
            </a:endParaRPr>
          </a:p>
          <a:p>
            <a:pPr indent="-361950" lvl="0" marL="457200" rtl="0" algn="l">
              <a:spcBef>
                <a:spcPts val="0"/>
              </a:spcBef>
              <a:spcAft>
                <a:spcPts val="0"/>
              </a:spcAft>
              <a:buClr>
                <a:schemeClr val="dk1"/>
              </a:buClr>
              <a:buSzPts val="2100"/>
              <a:buChar char="●"/>
            </a:pPr>
            <a:r>
              <a:rPr lang="en" sz="2100">
                <a:solidFill>
                  <a:schemeClr val="dk1"/>
                </a:solidFill>
              </a:rPr>
              <a:t>We write a code which can learn from data or experience.</a:t>
            </a:r>
            <a:endParaRPr sz="2100">
              <a:solidFill>
                <a:schemeClr val="dk1"/>
              </a:solidFill>
            </a:endParaRPr>
          </a:p>
          <a:p>
            <a:pPr indent="-361950" lvl="0" marL="457200" rtl="0" algn="l">
              <a:spcBef>
                <a:spcPts val="0"/>
              </a:spcBef>
              <a:spcAft>
                <a:spcPts val="0"/>
              </a:spcAft>
              <a:buClr>
                <a:schemeClr val="dk1"/>
              </a:buClr>
              <a:buSzPts val="2100"/>
              <a:buChar char="●"/>
            </a:pPr>
            <a:r>
              <a:rPr lang="en" sz="2100">
                <a:solidFill>
                  <a:schemeClr val="dk1"/>
                </a:solidFill>
              </a:rPr>
              <a:t>Machine learning = extracting useful information from data / experience </a:t>
            </a:r>
            <a:endParaRPr sz="2100">
              <a:solidFill>
                <a:schemeClr val="dk1"/>
              </a:solidFill>
            </a:endParaRPr>
          </a:p>
          <a:p>
            <a:pPr indent="-361950" lvl="0" marL="457200" rtl="0" algn="l">
              <a:spcBef>
                <a:spcPts val="0"/>
              </a:spcBef>
              <a:spcAft>
                <a:spcPts val="0"/>
              </a:spcAft>
              <a:buClr>
                <a:schemeClr val="dk1"/>
              </a:buClr>
              <a:buSzPts val="2100"/>
              <a:buChar char="●"/>
            </a:pPr>
            <a:r>
              <a:rPr lang="en" sz="2100">
                <a:solidFill>
                  <a:schemeClr val="dk1"/>
                </a:solidFill>
              </a:rPr>
              <a:t>Requires a leap of faith: generalization</a:t>
            </a:r>
            <a:endParaRPr sz="2100">
              <a:solidFill>
                <a:schemeClr val="dk1"/>
              </a:solidFill>
            </a:endParaRPr>
          </a:p>
          <a:p>
            <a:pPr indent="-361950" lvl="0" marL="457200" rtl="0" algn="l">
              <a:spcBef>
                <a:spcPts val="0"/>
              </a:spcBef>
              <a:spcAft>
                <a:spcPts val="0"/>
              </a:spcAft>
              <a:buClr>
                <a:schemeClr val="dk1"/>
              </a:buClr>
              <a:buSzPts val="2100"/>
              <a:buChar char="●"/>
            </a:pPr>
            <a:r>
              <a:rPr lang="en" sz="2100">
                <a:solidFill>
                  <a:schemeClr val="dk1"/>
                </a:solidFill>
              </a:rPr>
              <a:t>The effort and cost often moves from “programming” to gathering data or experience</a:t>
            </a:r>
            <a:endParaRPr sz="2100">
              <a:solidFill>
                <a:schemeClr val="dk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7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Machine learning</a:t>
            </a:r>
            <a:endParaRPr/>
          </a:p>
        </p:txBody>
      </p:sp>
      <p:sp>
        <p:nvSpPr>
          <p:cNvPr id="491" name="Google Shape;491;p7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80000"/>
              </a:lnSpc>
              <a:spcBef>
                <a:spcPts val="500"/>
              </a:spcBef>
              <a:spcAft>
                <a:spcPts val="0"/>
              </a:spcAft>
              <a:buNone/>
            </a:pPr>
            <a:r>
              <a:rPr lang="en" sz="2220">
                <a:solidFill>
                  <a:schemeClr val="dk1"/>
                </a:solidFill>
                <a:latin typeface="Calibri"/>
                <a:ea typeface="Calibri"/>
                <a:cs typeface="Calibri"/>
                <a:sym typeface="Calibri"/>
              </a:rPr>
              <a:t>Model is usually a mathematical function that contains </a:t>
            </a:r>
            <a:r>
              <a:rPr b="1" lang="en" sz="2220">
                <a:solidFill>
                  <a:srgbClr val="FF0000"/>
                </a:solidFill>
                <a:latin typeface="Calibri"/>
                <a:ea typeface="Calibri"/>
                <a:cs typeface="Calibri"/>
                <a:sym typeface="Calibri"/>
              </a:rPr>
              <a:t>lots of tunable coefficients (parameters)</a:t>
            </a:r>
            <a:r>
              <a:rPr lang="en" sz="2220">
                <a:solidFill>
                  <a:schemeClr val="dk1"/>
                </a:solidFill>
                <a:latin typeface="Calibri"/>
                <a:ea typeface="Calibri"/>
                <a:cs typeface="Calibri"/>
                <a:sym typeface="Calibri"/>
              </a:rPr>
              <a:t>, multiplications, additions and some non-linear functions (e.g. exp, log, max).</a:t>
            </a:r>
            <a:endParaRPr sz="2220">
              <a:solidFill>
                <a:schemeClr val="dk1"/>
              </a:solidFill>
              <a:latin typeface="Calibri"/>
              <a:ea typeface="Calibri"/>
              <a:cs typeface="Calibri"/>
              <a:sym typeface="Calibri"/>
            </a:endParaRPr>
          </a:p>
          <a:p>
            <a:pPr indent="0" lvl="0" marL="0" rtl="0" algn="l">
              <a:lnSpc>
                <a:spcPct val="80000"/>
              </a:lnSpc>
              <a:spcBef>
                <a:spcPts val="500"/>
              </a:spcBef>
              <a:spcAft>
                <a:spcPts val="0"/>
              </a:spcAft>
              <a:buNone/>
            </a:pPr>
            <a:r>
              <a:t/>
            </a:r>
            <a:endParaRPr sz="2220">
              <a:solidFill>
                <a:schemeClr val="dk1"/>
              </a:solidFill>
              <a:latin typeface="Calibri"/>
              <a:ea typeface="Calibri"/>
              <a:cs typeface="Calibri"/>
              <a:sym typeface="Calibri"/>
            </a:endParaRPr>
          </a:p>
          <a:p>
            <a:pPr indent="0" lvl="0" marL="0" rtl="0" algn="l">
              <a:lnSpc>
                <a:spcPct val="80000"/>
              </a:lnSpc>
              <a:spcBef>
                <a:spcPts val="500"/>
              </a:spcBef>
              <a:spcAft>
                <a:spcPts val="0"/>
              </a:spcAft>
              <a:buNone/>
            </a:pPr>
            <a:r>
              <a:rPr lang="en" sz="2220">
                <a:solidFill>
                  <a:schemeClr val="dk1"/>
                </a:solidFill>
                <a:latin typeface="Calibri"/>
                <a:ea typeface="Calibri"/>
                <a:cs typeface="Calibri"/>
                <a:sym typeface="Calibri"/>
              </a:rPr>
              <a:t>Training</a:t>
            </a:r>
            <a:r>
              <a:rPr lang="en" sz="2220">
                <a:solidFill>
                  <a:schemeClr val="dk1"/>
                </a:solidFill>
                <a:latin typeface="Calibri"/>
                <a:ea typeface="Calibri"/>
                <a:cs typeface="Calibri"/>
                <a:sym typeface="Calibri"/>
              </a:rPr>
              <a:t> is </a:t>
            </a:r>
            <a:r>
              <a:rPr b="1" lang="en" sz="2220">
                <a:solidFill>
                  <a:srgbClr val="FF0000"/>
                </a:solidFill>
                <a:latin typeface="Calibri"/>
                <a:ea typeface="Calibri"/>
                <a:cs typeface="Calibri"/>
                <a:sym typeface="Calibri"/>
              </a:rPr>
              <a:t>tuning the coefficients (parameters)</a:t>
            </a:r>
            <a:endParaRPr b="1" sz="2220">
              <a:solidFill>
                <a:srgbClr val="FF0000"/>
              </a:solidFill>
              <a:latin typeface="Calibri"/>
              <a:ea typeface="Calibri"/>
              <a:cs typeface="Calibri"/>
              <a:sym typeface="Calibri"/>
            </a:endParaRPr>
          </a:p>
          <a:p>
            <a:pPr indent="0" lvl="0" marL="0" rtl="0" algn="l">
              <a:lnSpc>
                <a:spcPct val="80000"/>
              </a:lnSpc>
              <a:spcBef>
                <a:spcPts val="500"/>
              </a:spcBef>
              <a:spcAft>
                <a:spcPts val="0"/>
              </a:spcAft>
              <a:buNone/>
            </a:pPr>
            <a:r>
              <a:t/>
            </a:r>
            <a:endParaRPr b="1" sz="2220">
              <a:solidFill>
                <a:srgbClr val="FF0000"/>
              </a:solidFill>
              <a:latin typeface="Calibri"/>
              <a:ea typeface="Calibri"/>
              <a:cs typeface="Calibri"/>
              <a:sym typeface="Calibri"/>
            </a:endParaRPr>
          </a:p>
          <a:p>
            <a:pPr indent="0" lvl="0" marL="0" rtl="0" algn="l">
              <a:lnSpc>
                <a:spcPct val="80000"/>
              </a:lnSpc>
              <a:spcBef>
                <a:spcPts val="500"/>
              </a:spcBef>
              <a:spcAft>
                <a:spcPts val="0"/>
              </a:spcAft>
              <a:buNone/>
            </a:pPr>
            <a:r>
              <a:rPr lang="en" sz="2220">
                <a:solidFill>
                  <a:schemeClr val="dk1"/>
                </a:solidFill>
                <a:latin typeface="Calibri"/>
                <a:ea typeface="Calibri"/>
                <a:cs typeface="Calibri"/>
                <a:sym typeface="Calibri"/>
              </a:rPr>
              <a:t>Needs lot of training data.</a:t>
            </a:r>
            <a:endParaRPr sz="2220">
              <a:solidFill>
                <a:schemeClr val="dk1"/>
              </a:solidFill>
              <a:latin typeface="Calibri"/>
              <a:ea typeface="Calibri"/>
              <a:cs typeface="Calibri"/>
              <a:sym typeface="Calibri"/>
            </a:endParaRPr>
          </a:p>
          <a:p>
            <a:pPr indent="0" lvl="0" marL="0" rtl="0" algn="l">
              <a:lnSpc>
                <a:spcPct val="80000"/>
              </a:lnSpc>
              <a:spcBef>
                <a:spcPts val="500"/>
              </a:spcBef>
              <a:spcAft>
                <a:spcPts val="0"/>
              </a:spcAft>
              <a:buNone/>
            </a:pPr>
            <a:r>
              <a:t/>
            </a:r>
            <a:endParaRPr sz="2220">
              <a:solidFill>
                <a:schemeClr val="dk1"/>
              </a:solidFill>
              <a:latin typeface="Calibri"/>
              <a:ea typeface="Calibri"/>
              <a:cs typeface="Calibri"/>
              <a:sym typeface="Calibri"/>
            </a:endParaRPr>
          </a:p>
          <a:p>
            <a:pPr indent="0" lvl="0" marL="0" rtl="0" algn="l">
              <a:lnSpc>
                <a:spcPct val="80000"/>
              </a:lnSpc>
              <a:spcBef>
                <a:spcPts val="500"/>
              </a:spcBef>
              <a:spcAft>
                <a:spcPts val="0"/>
              </a:spcAft>
              <a:buNone/>
            </a:pPr>
            <a:r>
              <a:rPr lang="en" sz="2220">
                <a:solidFill>
                  <a:schemeClr val="dk1"/>
                </a:solidFill>
                <a:latin typeface="Calibri"/>
                <a:ea typeface="Calibri"/>
                <a:cs typeface="Calibri"/>
                <a:sym typeface="Calibri"/>
              </a:rPr>
              <a:t>Needs defined measure of model quality (loss function, reward function)</a:t>
            </a:r>
            <a:endParaRPr sz="2220">
              <a:solidFill>
                <a:schemeClr val="dk1"/>
              </a:solidFill>
              <a:latin typeface="Calibri"/>
              <a:ea typeface="Calibri"/>
              <a:cs typeface="Calibri"/>
              <a:sym typeface="Calibri"/>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75"/>
          <p:cNvSpPr txBox="1"/>
          <p:nvPr>
            <p:ph type="title"/>
          </p:nvPr>
        </p:nvSpPr>
        <p:spPr>
          <a:xfrm>
            <a:off x="311700" y="333769"/>
            <a:ext cx="8520600" cy="4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Supervised </a:t>
            </a:r>
            <a:r>
              <a:rPr lang="en"/>
              <a:t>learning components</a:t>
            </a:r>
            <a:endParaRPr/>
          </a:p>
        </p:txBody>
      </p:sp>
      <p:sp>
        <p:nvSpPr>
          <p:cNvPr id="497" name="Google Shape;497;p75"/>
          <p:cNvSpPr txBox="1"/>
          <p:nvPr>
            <p:ph idx="1" type="body"/>
          </p:nvPr>
        </p:nvSpPr>
        <p:spPr>
          <a:xfrm>
            <a:off x="332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Training data</a:t>
            </a:r>
            <a:r>
              <a:rPr lang="en" sz="2400">
                <a:solidFill>
                  <a:srgbClr val="000000"/>
                </a:solidFill>
              </a:rPr>
              <a:t>   - inputs and desired outputs</a:t>
            </a:r>
            <a:endParaRPr sz="2400">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rPr b="1" lang="en" sz="2400">
                <a:solidFill>
                  <a:srgbClr val="000000"/>
                </a:solidFill>
              </a:rPr>
              <a:t>Model</a:t>
            </a:r>
            <a:r>
              <a:rPr lang="en" sz="2400">
                <a:solidFill>
                  <a:srgbClr val="000000"/>
                </a:solidFill>
              </a:rPr>
              <a:t> with parameters (network)</a:t>
            </a:r>
            <a:endParaRPr sz="2400">
              <a:solidFill>
                <a:srgbClr val="000000"/>
              </a:solidFill>
            </a:endParaRPr>
          </a:p>
          <a:p>
            <a:pPr indent="457200" lvl="0" marL="0" rtl="0" algn="l">
              <a:lnSpc>
                <a:spcPct val="100000"/>
              </a:lnSpc>
              <a:spcBef>
                <a:spcPts val="1600"/>
              </a:spcBef>
              <a:spcAft>
                <a:spcPts val="0"/>
              </a:spcAft>
              <a:buNone/>
            </a:pPr>
            <a:r>
              <a:t/>
            </a:r>
            <a:endParaRPr sz="2200">
              <a:solidFill>
                <a:srgbClr val="000000"/>
              </a:solidFill>
            </a:endParaRPr>
          </a:p>
          <a:p>
            <a:pPr indent="0" lvl="0" marL="0" rtl="0" algn="l">
              <a:lnSpc>
                <a:spcPct val="100000"/>
              </a:lnSpc>
              <a:spcBef>
                <a:spcPts val="0"/>
              </a:spcBef>
              <a:spcAft>
                <a:spcPts val="0"/>
              </a:spcAft>
              <a:buNone/>
            </a:pPr>
            <a:r>
              <a:rPr b="1" lang="en" sz="2200">
                <a:solidFill>
                  <a:srgbClr val="000000"/>
                </a:solidFill>
              </a:rPr>
              <a:t>Loss function</a:t>
            </a:r>
            <a:r>
              <a:rPr lang="en" sz="2200">
                <a:solidFill>
                  <a:srgbClr val="000000"/>
                </a:solidFill>
              </a:rPr>
              <a:t> (e.g. cross entropy)</a:t>
            </a:r>
            <a:endParaRPr sz="2200">
              <a:solidFill>
                <a:srgbClr val="000000"/>
              </a:solidFill>
            </a:endParaRPr>
          </a:p>
          <a:p>
            <a:pPr indent="0" lvl="0" marL="0" rtl="0" algn="l">
              <a:lnSpc>
                <a:spcPct val="100000"/>
              </a:lnSpc>
              <a:spcBef>
                <a:spcPts val="0"/>
              </a:spcBef>
              <a:spcAft>
                <a:spcPts val="0"/>
              </a:spcAft>
              <a:buClr>
                <a:schemeClr val="dk1"/>
              </a:buClr>
              <a:buFont typeface="Arial"/>
              <a:buNone/>
            </a:pPr>
            <a:r>
              <a:t/>
            </a:r>
            <a:endParaRPr sz="2200">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b="1" lang="en">
                <a:solidFill>
                  <a:srgbClr val="000000"/>
                </a:solidFill>
              </a:rPr>
              <a:t>Optimization algorithm</a:t>
            </a:r>
            <a:endParaRPr b="1">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Stochastic gradient descent</a:t>
            </a:r>
            <a:endParaRPr b="1">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Clr>
                <a:schemeClr val="dk1"/>
              </a:buClr>
              <a:buSzPts val="1100"/>
              <a:buFont typeface="Arial"/>
              <a:buNone/>
            </a:pPr>
            <a:r>
              <a:t/>
            </a:r>
            <a:endParaRPr>
              <a:solidFill>
                <a:srgbClr val="000000"/>
              </a:solidFill>
            </a:endParaRPr>
          </a:p>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498" name="Google Shape;498;p75"/>
          <p:cNvPicPr preferRelativeResize="0"/>
          <p:nvPr/>
        </p:nvPicPr>
        <p:blipFill>
          <a:blip r:embed="rId3">
            <a:alphaModFix/>
          </a:blip>
          <a:stretch>
            <a:fillRect/>
          </a:stretch>
        </p:blipFill>
        <p:spPr>
          <a:xfrm>
            <a:off x="850075" y="1643178"/>
            <a:ext cx="462121" cy="462108"/>
          </a:xfrm>
          <a:prstGeom prst="rect">
            <a:avLst/>
          </a:prstGeom>
          <a:noFill/>
          <a:ln>
            <a:noFill/>
          </a:ln>
        </p:spPr>
      </p:pic>
      <p:pic>
        <p:nvPicPr>
          <p:cNvPr id="499" name="Google Shape;499;p75"/>
          <p:cNvPicPr preferRelativeResize="0"/>
          <p:nvPr/>
        </p:nvPicPr>
        <p:blipFill>
          <a:blip r:embed="rId4">
            <a:alphaModFix/>
          </a:blip>
          <a:stretch>
            <a:fillRect/>
          </a:stretch>
        </p:blipFill>
        <p:spPr>
          <a:xfrm>
            <a:off x="2344544" y="1643179"/>
            <a:ext cx="462121" cy="462108"/>
          </a:xfrm>
          <a:prstGeom prst="rect">
            <a:avLst/>
          </a:prstGeom>
          <a:noFill/>
          <a:ln>
            <a:noFill/>
          </a:ln>
        </p:spPr>
      </p:pic>
      <p:pic>
        <p:nvPicPr>
          <p:cNvPr id="500" name="Google Shape;500;p75"/>
          <p:cNvPicPr preferRelativeResize="0"/>
          <p:nvPr/>
        </p:nvPicPr>
        <p:blipFill>
          <a:blip r:embed="rId5">
            <a:alphaModFix/>
          </a:blip>
          <a:stretch>
            <a:fillRect/>
          </a:stretch>
        </p:blipFill>
        <p:spPr>
          <a:xfrm>
            <a:off x="3767934" y="1643179"/>
            <a:ext cx="462121" cy="462108"/>
          </a:xfrm>
          <a:prstGeom prst="rect">
            <a:avLst/>
          </a:prstGeom>
          <a:noFill/>
          <a:ln>
            <a:noFill/>
          </a:ln>
        </p:spPr>
      </p:pic>
      <p:pic>
        <p:nvPicPr>
          <p:cNvPr id="501" name="Google Shape;501;p75"/>
          <p:cNvPicPr preferRelativeResize="0"/>
          <p:nvPr/>
        </p:nvPicPr>
        <p:blipFill>
          <a:blip r:embed="rId6">
            <a:alphaModFix/>
          </a:blip>
          <a:stretch>
            <a:fillRect/>
          </a:stretch>
        </p:blipFill>
        <p:spPr>
          <a:xfrm>
            <a:off x="5297021" y="1643179"/>
            <a:ext cx="462121" cy="462108"/>
          </a:xfrm>
          <a:prstGeom prst="rect">
            <a:avLst/>
          </a:prstGeom>
          <a:noFill/>
          <a:ln>
            <a:noFill/>
          </a:ln>
        </p:spPr>
      </p:pic>
      <p:pic>
        <p:nvPicPr>
          <p:cNvPr id="502" name="Google Shape;502;p75"/>
          <p:cNvPicPr preferRelativeResize="0"/>
          <p:nvPr/>
        </p:nvPicPr>
        <p:blipFill>
          <a:blip r:embed="rId7">
            <a:alphaModFix/>
          </a:blip>
          <a:stretch>
            <a:fillRect/>
          </a:stretch>
        </p:blipFill>
        <p:spPr>
          <a:xfrm>
            <a:off x="1337084" y="1643174"/>
            <a:ext cx="462121" cy="462108"/>
          </a:xfrm>
          <a:prstGeom prst="rect">
            <a:avLst/>
          </a:prstGeom>
          <a:noFill/>
          <a:ln>
            <a:noFill/>
          </a:ln>
        </p:spPr>
      </p:pic>
      <p:pic>
        <p:nvPicPr>
          <p:cNvPr id="503" name="Google Shape;503;p75"/>
          <p:cNvPicPr preferRelativeResize="0"/>
          <p:nvPr/>
        </p:nvPicPr>
        <p:blipFill>
          <a:blip r:embed="rId8">
            <a:alphaModFix/>
          </a:blip>
          <a:stretch>
            <a:fillRect/>
          </a:stretch>
        </p:blipFill>
        <p:spPr>
          <a:xfrm>
            <a:off x="2869059" y="1643174"/>
            <a:ext cx="462121" cy="462108"/>
          </a:xfrm>
          <a:prstGeom prst="rect">
            <a:avLst/>
          </a:prstGeom>
          <a:noFill/>
          <a:ln>
            <a:noFill/>
          </a:ln>
        </p:spPr>
      </p:pic>
      <p:pic>
        <p:nvPicPr>
          <p:cNvPr id="504" name="Google Shape;504;p75"/>
          <p:cNvPicPr preferRelativeResize="0"/>
          <p:nvPr/>
        </p:nvPicPr>
        <p:blipFill>
          <a:blip r:embed="rId7">
            <a:alphaModFix/>
          </a:blip>
          <a:stretch>
            <a:fillRect/>
          </a:stretch>
        </p:blipFill>
        <p:spPr>
          <a:xfrm>
            <a:off x="4230058" y="1643174"/>
            <a:ext cx="462121" cy="462108"/>
          </a:xfrm>
          <a:prstGeom prst="rect">
            <a:avLst/>
          </a:prstGeom>
          <a:noFill/>
          <a:ln>
            <a:noFill/>
          </a:ln>
        </p:spPr>
      </p:pic>
      <p:pic>
        <p:nvPicPr>
          <p:cNvPr id="505" name="Google Shape;505;p75"/>
          <p:cNvPicPr preferRelativeResize="0"/>
          <p:nvPr/>
        </p:nvPicPr>
        <p:blipFill>
          <a:blip r:embed="rId8">
            <a:alphaModFix/>
          </a:blip>
          <a:stretch>
            <a:fillRect/>
          </a:stretch>
        </p:blipFill>
        <p:spPr>
          <a:xfrm>
            <a:off x="5759139" y="1643174"/>
            <a:ext cx="462121" cy="462108"/>
          </a:xfrm>
          <a:prstGeom prst="rect">
            <a:avLst/>
          </a:prstGeom>
          <a:noFill/>
          <a:ln>
            <a:noFill/>
          </a:ln>
        </p:spPr>
      </p:pic>
      <p:sp>
        <p:nvSpPr>
          <p:cNvPr id="506" name="Google Shape;506;p75"/>
          <p:cNvSpPr txBox="1"/>
          <p:nvPr/>
        </p:nvSpPr>
        <p:spPr>
          <a:xfrm>
            <a:off x="1166550" y="2786631"/>
            <a:ext cx="3282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rPr>
              <a:t>f(x; </a:t>
            </a:r>
            <a:r>
              <a:rPr lang="en" sz="2200">
                <a:solidFill>
                  <a:srgbClr val="FF0000"/>
                </a:solidFill>
              </a:rPr>
              <a:t>θ</a:t>
            </a:r>
            <a:r>
              <a:rPr lang="en" sz="2200">
                <a:solidFill>
                  <a:schemeClr val="dk1"/>
                </a:solidFill>
              </a:rPr>
              <a:t>) = sigmoid(</a:t>
            </a:r>
            <a:r>
              <a:rPr lang="en" sz="2200">
                <a:solidFill>
                  <a:srgbClr val="FF0000"/>
                </a:solidFill>
              </a:rPr>
              <a:t>w</a:t>
            </a:r>
            <a:r>
              <a:rPr lang="en" sz="2200">
                <a:solidFill>
                  <a:schemeClr val="dk1"/>
                </a:solidFill>
              </a:rPr>
              <a:t>x + </a:t>
            </a:r>
            <a:r>
              <a:rPr lang="en" sz="2200">
                <a:solidFill>
                  <a:srgbClr val="FF0000"/>
                </a:solidFill>
              </a:rPr>
              <a:t>b</a:t>
            </a:r>
            <a:r>
              <a:rPr lang="en" sz="2200">
                <a:solidFill>
                  <a:schemeClr val="dk1"/>
                </a:solidFill>
              </a:rPr>
              <a:t>)</a:t>
            </a:r>
            <a:endParaRPr/>
          </a:p>
        </p:txBody>
      </p:sp>
      <p:pic>
        <p:nvPicPr>
          <p:cNvPr id="507" name="Google Shape;507;p75"/>
          <p:cNvPicPr preferRelativeResize="0"/>
          <p:nvPr/>
        </p:nvPicPr>
        <p:blipFill>
          <a:blip r:embed="rId9">
            <a:alphaModFix/>
          </a:blip>
          <a:stretch>
            <a:fillRect/>
          </a:stretch>
        </p:blipFill>
        <p:spPr>
          <a:xfrm>
            <a:off x="1213921" y="3711672"/>
            <a:ext cx="4247383" cy="572625"/>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76"/>
          <p:cNvSpPr txBox="1"/>
          <p:nvPr>
            <p:ph type="title"/>
          </p:nvPr>
        </p:nvSpPr>
        <p:spPr>
          <a:xfrm>
            <a:off x="311700" y="333769"/>
            <a:ext cx="8520600" cy="4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Reinforcement learning components</a:t>
            </a:r>
            <a:endParaRPr/>
          </a:p>
        </p:txBody>
      </p:sp>
      <p:sp>
        <p:nvSpPr>
          <p:cNvPr id="513" name="Google Shape;513;p76"/>
          <p:cNvSpPr txBox="1"/>
          <p:nvPr>
            <p:ph idx="1" type="body"/>
          </p:nvPr>
        </p:nvSpPr>
        <p:spPr>
          <a:xfrm>
            <a:off x="332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Training data</a:t>
            </a:r>
            <a:r>
              <a:rPr lang="en" sz="2400">
                <a:solidFill>
                  <a:srgbClr val="000000"/>
                </a:solidFill>
              </a:rPr>
              <a:t>   - inputs and desired network outputs</a:t>
            </a:r>
            <a:endParaRPr sz="2400">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rPr b="1" lang="en" sz="2400">
                <a:solidFill>
                  <a:srgbClr val="000000"/>
                </a:solidFill>
              </a:rPr>
              <a:t>Model</a:t>
            </a:r>
            <a:r>
              <a:rPr lang="en" sz="2400">
                <a:solidFill>
                  <a:srgbClr val="000000"/>
                </a:solidFill>
              </a:rPr>
              <a:t> with parameters (network)</a:t>
            </a:r>
            <a:endParaRPr sz="2400">
              <a:solidFill>
                <a:srgbClr val="000000"/>
              </a:solidFill>
            </a:endParaRPr>
          </a:p>
          <a:p>
            <a:pPr indent="457200" lvl="0" marL="0" rtl="0" algn="l">
              <a:lnSpc>
                <a:spcPct val="100000"/>
              </a:lnSpc>
              <a:spcBef>
                <a:spcPts val="1600"/>
              </a:spcBef>
              <a:spcAft>
                <a:spcPts val="0"/>
              </a:spcAft>
              <a:buNone/>
            </a:pPr>
            <a:r>
              <a:t/>
            </a:r>
            <a:endParaRPr sz="2200">
              <a:solidFill>
                <a:srgbClr val="000000"/>
              </a:solidFill>
            </a:endParaRPr>
          </a:p>
          <a:p>
            <a:pPr indent="0" lvl="0" marL="0" rtl="0" algn="l">
              <a:lnSpc>
                <a:spcPct val="100000"/>
              </a:lnSpc>
              <a:spcBef>
                <a:spcPts val="0"/>
              </a:spcBef>
              <a:spcAft>
                <a:spcPts val="0"/>
              </a:spcAft>
              <a:buNone/>
            </a:pPr>
            <a:r>
              <a:rPr b="1" lang="en" sz="2200">
                <a:solidFill>
                  <a:srgbClr val="000000"/>
                </a:solidFill>
              </a:rPr>
              <a:t>Reward function</a:t>
            </a:r>
            <a:endParaRPr sz="2200">
              <a:solidFill>
                <a:srgbClr val="000000"/>
              </a:solidFill>
            </a:endParaRPr>
          </a:p>
          <a:p>
            <a:pPr indent="0" lvl="0" marL="0" rtl="0" algn="l">
              <a:lnSpc>
                <a:spcPct val="100000"/>
              </a:lnSpc>
              <a:spcBef>
                <a:spcPts val="0"/>
              </a:spcBef>
              <a:spcAft>
                <a:spcPts val="0"/>
              </a:spcAft>
              <a:buClr>
                <a:schemeClr val="dk1"/>
              </a:buClr>
              <a:buFont typeface="Arial"/>
              <a:buNone/>
            </a:pPr>
            <a:r>
              <a:t/>
            </a:r>
            <a:endParaRPr sz="2200">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b="1" lang="en">
                <a:solidFill>
                  <a:srgbClr val="000000"/>
                </a:solidFill>
              </a:rPr>
              <a:t>Optimization algorithm</a:t>
            </a:r>
            <a:endParaRPr b="1">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Policy gradients, Deep Q Learning (Stochastic Gradient Descent)</a:t>
            </a:r>
            <a:endParaRPr>
              <a:solidFill>
                <a:srgbClr val="000000"/>
              </a:solidFill>
            </a:endParaRPr>
          </a:p>
          <a:p>
            <a:pPr indent="0" lvl="0" marL="0" rtl="0" algn="l">
              <a:spcBef>
                <a:spcPts val="0"/>
              </a:spcBef>
              <a:spcAft>
                <a:spcPts val="0"/>
              </a:spcAft>
              <a:buClr>
                <a:schemeClr val="dk1"/>
              </a:buClr>
              <a:buSzPts val="1100"/>
              <a:buFont typeface="Arial"/>
              <a:buNone/>
            </a:pPr>
            <a:r>
              <a:t/>
            </a:r>
            <a:endParaRPr>
              <a:solidFill>
                <a:srgbClr val="000000"/>
              </a:solidFill>
            </a:endParaRPr>
          </a:p>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514" name="Google Shape;514;p76"/>
          <p:cNvPicPr preferRelativeResize="0"/>
          <p:nvPr/>
        </p:nvPicPr>
        <p:blipFill>
          <a:blip r:embed="rId3">
            <a:alphaModFix/>
          </a:blip>
          <a:stretch>
            <a:fillRect/>
          </a:stretch>
        </p:blipFill>
        <p:spPr>
          <a:xfrm>
            <a:off x="850075" y="1643178"/>
            <a:ext cx="462121" cy="462108"/>
          </a:xfrm>
          <a:prstGeom prst="rect">
            <a:avLst/>
          </a:prstGeom>
          <a:noFill/>
          <a:ln>
            <a:noFill/>
          </a:ln>
        </p:spPr>
      </p:pic>
      <p:pic>
        <p:nvPicPr>
          <p:cNvPr id="515" name="Google Shape;515;p76"/>
          <p:cNvPicPr preferRelativeResize="0"/>
          <p:nvPr/>
        </p:nvPicPr>
        <p:blipFill>
          <a:blip r:embed="rId4">
            <a:alphaModFix/>
          </a:blip>
          <a:stretch>
            <a:fillRect/>
          </a:stretch>
        </p:blipFill>
        <p:spPr>
          <a:xfrm>
            <a:off x="2344544" y="1643179"/>
            <a:ext cx="462121" cy="462108"/>
          </a:xfrm>
          <a:prstGeom prst="rect">
            <a:avLst/>
          </a:prstGeom>
          <a:noFill/>
          <a:ln>
            <a:noFill/>
          </a:ln>
        </p:spPr>
      </p:pic>
      <p:pic>
        <p:nvPicPr>
          <p:cNvPr id="516" name="Google Shape;516;p76"/>
          <p:cNvPicPr preferRelativeResize="0"/>
          <p:nvPr/>
        </p:nvPicPr>
        <p:blipFill>
          <a:blip r:embed="rId5">
            <a:alphaModFix/>
          </a:blip>
          <a:stretch>
            <a:fillRect/>
          </a:stretch>
        </p:blipFill>
        <p:spPr>
          <a:xfrm>
            <a:off x="3767934" y="1643179"/>
            <a:ext cx="462121" cy="462108"/>
          </a:xfrm>
          <a:prstGeom prst="rect">
            <a:avLst/>
          </a:prstGeom>
          <a:noFill/>
          <a:ln>
            <a:noFill/>
          </a:ln>
        </p:spPr>
      </p:pic>
      <p:pic>
        <p:nvPicPr>
          <p:cNvPr id="517" name="Google Shape;517;p76"/>
          <p:cNvPicPr preferRelativeResize="0"/>
          <p:nvPr/>
        </p:nvPicPr>
        <p:blipFill>
          <a:blip r:embed="rId6">
            <a:alphaModFix/>
          </a:blip>
          <a:stretch>
            <a:fillRect/>
          </a:stretch>
        </p:blipFill>
        <p:spPr>
          <a:xfrm>
            <a:off x="5297021" y="1643179"/>
            <a:ext cx="462121" cy="462108"/>
          </a:xfrm>
          <a:prstGeom prst="rect">
            <a:avLst/>
          </a:prstGeom>
          <a:noFill/>
          <a:ln>
            <a:noFill/>
          </a:ln>
        </p:spPr>
      </p:pic>
      <p:sp>
        <p:nvSpPr>
          <p:cNvPr id="518" name="Google Shape;518;p76"/>
          <p:cNvSpPr txBox="1"/>
          <p:nvPr/>
        </p:nvSpPr>
        <p:spPr>
          <a:xfrm>
            <a:off x="1166550" y="2786631"/>
            <a:ext cx="3282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rPr>
              <a:t>f(x; </a:t>
            </a:r>
            <a:r>
              <a:rPr lang="en" sz="2200">
                <a:solidFill>
                  <a:srgbClr val="FF0000"/>
                </a:solidFill>
              </a:rPr>
              <a:t>θ</a:t>
            </a:r>
            <a:r>
              <a:rPr lang="en" sz="2200">
                <a:solidFill>
                  <a:schemeClr val="dk1"/>
                </a:solidFill>
              </a:rPr>
              <a:t>) = sigmoid(</a:t>
            </a:r>
            <a:r>
              <a:rPr lang="en" sz="2200">
                <a:solidFill>
                  <a:srgbClr val="FF0000"/>
                </a:solidFill>
              </a:rPr>
              <a:t>w</a:t>
            </a:r>
            <a:r>
              <a:rPr lang="en" sz="2200">
                <a:solidFill>
                  <a:schemeClr val="dk1"/>
                </a:solidFill>
              </a:rPr>
              <a:t>x + </a:t>
            </a:r>
            <a:r>
              <a:rPr lang="en" sz="2200">
                <a:solidFill>
                  <a:srgbClr val="FF0000"/>
                </a:solidFill>
              </a:rPr>
              <a:t>b</a:t>
            </a:r>
            <a:r>
              <a:rPr lang="en" sz="2200">
                <a:solidFill>
                  <a:schemeClr val="dk1"/>
                </a:solidFill>
              </a:rPr>
              <a:t>)</a:t>
            </a:r>
            <a:endParaRPr/>
          </a:p>
        </p:txBody>
      </p:sp>
      <p:sp>
        <p:nvSpPr>
          <p:cNvPr id="519" name="Google Shape;519;p76"/>
          <p:cNvSpPr txBox="1"/>
          <p:nvPr/>
        </p:nvSpPr>
        <p:spPr>
          <a:xfrm>
            <a:off x="1166550" y="3746850"/>
            <a:ext cx="6014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rPr>
              <a:t>Get +1 for correct answer</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77"/>
          <p:cNvSpPr txBox="1"/>
          <p:nvPr>
            <p:ph type="title"/>
          </p:nvPr>
        </p:nvSpPr>
        <p:spPr>
          <a:xfrm>
            <a:off x="311700" y="352719"/>
            <a:ext cx="8520600" cy="4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Unsupervised</a:t>
            </a:r>
            <a:r>
              <a:rPr lang="en"/>
              <a:t> learning components</a:t>
            </a:r>
            <a:endParaRPr/>
          </a:p>
        </p:txBody>
      </p:sp>
      <p:sp>
        <p:nvSpPr>
          <p:cNvPr id="525" name="Google Shape;525;p77"/>
          <p:cNvSpPr txBox="1"/>
          <p:nvPr>
            <p:ph idx="1" type="body"/>
          </p:nvPr>
        </p:nvSpPr>
        <p:spPr>
          <a:xfrm>
            <a:off x="332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Training data</a:t>
            </a:r>
            <a:r>
              <a:rPr lang="en" sz="2400">
                <a:solidFill>
                  <a:srgbClr val="000000"/>
                </a:solidFill>
              </a:rPr>
              <a:t>   - inputs and desired network outputs</a:t>
            </a:r>
            <a:endParaRPr sz="2400">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rPr b="1" lang="en" sz="2400">
                <a:solidFill>
                  <a:srgbClr val="000000"/>
                </a:solidFill>
              </a:rPr>
              <a:t>Model</a:t>
            </a:r>
            <a:r>
              <a:rPr lang="en" sz="2400">
                <a:solidFill>
                  <a:srgbClr val="000000"/>
                </a:solidFill>
              </a:rPr>
              <a:t> </a:t>
            </a:r>
            <a:endParaRPr sz="2400">
              <a:solidFill>
                <a:srgbClr val="000000"/>
              </a:solidFill>
            </a:endParaRPr>
          </a:p>
          <a:p>
            <a:pPr indent="457200" lvl="0" marL="0" rtl="0" algn="l">
              <a:lnSpc>
                <a:spcPct val="100000"/>
              </a:lnSpc>
              <a:spcBef>
                <a:spcPts val="1600"/>
              </a:spcBef>
              <a:spcAft>
                <a:spcPts val="0"/>
              </a:spcAft>
              <a:buNone/>
            </a:pPr>
            <a:r>
              <a:t/>
            </a:r>
            <a:endParaRPr sz="2200">
              <a:solidFill>
                <a:srgbClr val="000000"/>
              </a:solidFill>
            </a:endParaRPr>
          </a:p>
          <a:p>
            <a:pPr indent="0" lvl="0" marL="0" rtl="0" algn="l">
              <a:lnSpc>
                <a:spcPct val="100000"/>
              </a:lnSpc>
              <a:spcBef>
                <a:spcPts val="0"/>
              </a:spcBef>
              <a:spcAft>
                <a:spcPts val="0"/>
              </a:spcAft>
              <a:buNone/>
            </a:pPr>
            <a:r>
              <a:rPr b="1" lang="en" sz="2200">
                <a:solidFill>
                  <a:srgbClr val="000000"/>
                </a:solidFill>
              </a:rPr>
              <a:t>Objective function</a:t>
            </a:r>
            <a:endParaRPr sz="2200">
              <a:solidFill>
                <a:srgbClr val="000000"/>
              </a:solidFill>
            </a:endParaRPr>
          </a:p>
          <a:p>
            <a:pPr indent="0" lvl="0" marL="0" rtl="0" algn="l">
              <a:lnSpc>
                <a:spcPct val="100000"/>
              </a:lnSpc>
              <a:spcBef>
                <a:spcPts val="0"/>
              </a:spcBef>
              <a:spcAft>
                <a:spcPts val="0"/>
              </a:spcAft>
              <a:buClr>
                <a:schemeClr val="dk1"/>
              </a:buClr>
              <a:buFont typeface="Arial"/>
              <a:buNone/>
            </a:pPr>
            <a:r>
              <a:t/>
            </a:r>
            <a:endParaRPr sz="2200">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b="1" lang="en">
                <a:solidFill>
                  <a:srgbClr val="000000"/>
                </a:solidFill>
              </a:rPr>
              <a:t>Optimization algorithm</a:t>
            </a:r>
            <a:endParaRPr b="1">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Clr>
                <a:schemeClr val="dk1"/>
              </a:buClr>
              <a:buSzPts val="1100"/>
              <a:buFont typeface="Arial"/>
              <a:buNone/>
            </a:pPr>
            <a:r>
              <a:t/>
            </a:r>
            <a:endParaRPr>
              <a:solidFill>
                <a:srgbClr val="000000"/>
              </a:solidFill>
            </a:endParaRPr>
          </a:p>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526" name="Google Shape;526;p77"/>
          <p:cNvPicPr preferRelativeResize="0"/>
          <p:nvPr/>
        </p:nvPicPr>
        <p:blipFill>
          <a:blip r:embed="rId3">
            <a:alphaModFix/>
          </a:blip>
          <a:stretch>
            <a:fillRect/>
          </a:stretch>
        </p:blipFill>
        <p:spPr>
          <a:xfrm>
            <a:off x="850075" y="1643178"/>
            <a:ext cx="462121" cy="462108"/>
          </a:xfrm>
          <a:prstGeom prst="rect">
            <a:avLst/>
          </a:prstGeom>
          <a:noFill/>
          <a:ln>
            <a:noFill/>
          </a:ln>
        </p:spPr>
      </p:pic>
      <p:pic>
        <p:nvPicPr>
          <p:cNvPr id="527" name="Google Shape;527;p77"/>
          <p:cNvPicPr preferRelativeResize="0"/>
          <p:nvPr/>
        </p:nvPicPr>
        <p:blipFill>
          <a:blip r:embed="rId4">
            <a:alphaModFix/>
          </a:blip>
          <a:stretch>
            <a:fillRect/>
          </a:stretch>
        </p:blipFill>
        <p:spPr>
          <a:xfrm>
            <a:off x="1371694" y="1643179"/>
            <a:ext cx="462121" cy="462108"/>
          </a:xfrm>
          <a:prstGeom prst="rect">
            <a:avLst/>
          </a:prstGeom>
          <a:noFill/>
          <a:ln>
            <a:noFill/>
          </a:ln>
        </p:spPr>
      </p:pic>
      <p:pic>
        <p:nvPicPr>
          <p:cNvPr id="528" name="Google Shape;528;p77"/>
          <p:cNvPicPr preferRelativeResize="0"/>
          <p:nvPr/>
        </p:nvPicPr>
        <p:blipFill>
          <a:blip r:embed="rId5">
            <a:alphaModFix/>
          </a:blip>
          <a:stretch>
            <a:fillRect/>
          </a:stretch>
        </p:blipFill>
        <p:spPr>
          <a:xfrm>
            <a:off x="1890759" y="1643179"/>
            <a:ext cx="462121" cy="462108"/>
          </a:xfrm>
          <a:prstGeom prst="rect">
            <a:avLst/>
          </a:prstGeom>
          <a:noFill/>
          <a:ln>
            <a:noFill/>
          </a:ln>
        </p:spPr>
      </p:pic>
      <p:pic>
        <p:nvPicPr>
          <p:cNvPr id="529" name="Google Shape;529;p77"/>
          <p:cNvPicPr preferRelativeResize="0"/>
          <p:nvPr/>
        </p:nvPicPr>
        <p:blipFill>
          <a:blip r:embed="rId6">
            <a:alphaModFix/>
          </a:blip>
          <a:stretch>
            <a:fillRect/>
          </a:stretch>
        </p:blipFill>
        <p:spPr>
          <a:xfrm>
            <a:off x="2442246" y="1643179"/>
            <a:ext cx="462121" cy="462108"/>
          </a:xfrm>
          <a:prstGeom prst="rect">
            <a:avLst/>
          </a:prstGeom>
          <a:noFill/>
          <a:ln>
            <a:noFill/>
          </a:ln>
        </p:spPr>
      </p:pic>
      <p:pic>
        <p:nvPicPr>
          <p:cNvPr id="530" name="Google Shape;530;p77"/>
          <p:cNvPicPr preferRelativeResize="0"/>
          <p:nvPr/>
        </p:nvPicPr>
        <p:blipFill>
          <a:blip r:embed="rId3">
            <a:alphaModFix/>
          </a:blip>
          <a:stretch>
            <a:fillRect/>
          </a:stretch>
        </p:blipFill>
        <p:spPr>
          <a:xfrm>
            <a:off x="6631925" y="2340703"/>
            <a:ext cx="462121" cy="462108"/>
          </a:xfrm>
          <a:prstGeom prst="rect">
            <a:avLst/>
          </a:prstGeom>
          <a:noFill/>
          <a:ln>
            <a:noFill/>
          </a:ln>
        </p:spPr>
      </p:pic>
      <p:pic>
        <p:nvPicPr>
          <p:cNvPr id="531" name="Google Shape;531;p77"/>
          <p:cNvPicPr preferRelativeResize="0"/>
          <p:nvPr/>
        </p:nvPicPr>
        <p:blipFill>
          <a:blip r:embed="rId4">
            <a:alphaModFix/>
          </a:blip>
          <a:stretch>
            <a:fillRect/>
          </a:stretch>
        </p:blipFill>
        <p:spPr>
          <a:xfrm>
            <a:off x="7772969" y="3423829"/>
            <a:ext cx="462121" cy="462108"/>
          </a:xfrm>
          <a:prstGeom prst="rect">
            <a:avLst/>
          </a:prstGeom>
          <a:noFill/>
          <a:ln>
            <a:noFill/>
          </a:ln>
        </p:spPr>
      </p:pic>
      <p:pic>
        <p:nvPicPr>
          <p:cNvPr id="532" name="Google Shape;532;p77"/>
          <p:cNvPicPr preferRelativeResize="0"/>
          <p:nvPr/>
        </p:nvPicPr>
        <p:blipFill>
          <a:blip r:embed="rId5">
            <a:alphaModFix/>
          </a:blip>
          <a:stretch>
            <a:fillRect/>
          </a:stretch>
        </p:blipFill>
        <p:spPr>
          <a:xfrm>
            <a:off x="6356409" y="2887404"/>
            <a:ext cx="462121" cy="462108"/>
          </a:xfrm>
          <a:prstGeom prst="rect">
            <a:avLst/>
          </a:prstGeom>
          <a:noFill/>
          <a:ln>
            <a:noFill/>
          </a:ln>
        </p:spPr>
      </p:pic>
      <p:pic>
        <p:nvPicPr>
          <p:cNvPr id="533" name="Google Shape;533;p77"/>
          <p:cNvPicPr preferRelativeResize="0"/>
          <p:nvPr/>
        </p:nvPicPr>
        <p:blipFill>
          <a:blip r:embed="rId6">
            <a:alphaModFix/>
          </a:blip>
          <a:stretch>
            <a:fillRect/>
          </a:stretch>
        </p:blipFill>
        <p:spPr>
          <a:xfrm>
            <a:off x="8265696" y="2887404"/>
            <a:ext cx="462121" cy="462108"/>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78"/>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
              <a:t>Usual process</a:t>
            </a:r>
            <a:endParaRPr/>
          </a:p>
        </p:txBody>
      </p:sp>
      <p:sp>
        <p:nvSpPr>
          <p:cNvPr id="539" name="Google Shape;539;p78"/>
          <p:cNvSpPr txBox="1"/>
          <p:nvPr>
            <p:ph idx="1" type="body"/>
          </p:nvPr>
        </p:nvSpPr>
        <p:spPr>
          <a:xfrm>
            <a:off x="507880" y="1744468"/>
            <a:ext cx="7886700" cy="3263400"/>
          </a:xfrm>
          <a:prstGeom prst="rect">
            <a:avLst/>
          </a:prstGeom>
          <a:noFill/>
          <a:ln>
            <a:noFill/>
          </a:ln>
        </p:spPr>
        <p:txBody>
          <a:bodyPr anchorCtr="0" anchor="t" bIns="45700" lIns="91425" spcFirstLastPara="1" rIns="91425" wrap="square" tIns="45700">
            <a:noAutofit/>
          </a:bodyPr>
          <a:lstStyle/>
          <a:p>
            <a:pPr indent="-50800" lvl="0" marL="228600" rtl="0" algn="l">
              <a:lnSpc>
                <a:spcPct val="90000"/>
              </a:lnSpc>
              <a:spcBef>
                <a:spcPts val="0"/>
              </a:spcBef>
              <a:spcAft>
                <a:spcPts val="1600"/>
              </a:spcAft>
              <a:buClr>
                <a:schemeClr val="dk1"/>
              </a:buClr>
              <a:buSzPts val="2800"/>
              <a:buNone/>
            </a:pPr>
            <a:r>
              <a:t/>
            </a:r>
            <a:endParaRPr/>
          </a:p>
        </p:txBody>
      </p:sp>
      <p:sp>
        <p:nvSpPr>
          <p:cNvPr id="540" name="Google Shape;540;p78"/>
          <p:cNvSpPr/>
          <p:nvPr/>
        </p:nvSpPr>
        <p:spPr>
          <a:xfrm>
            <a:off x="1908175" y="1113235"/>
            <a:ext cx="8280414" cy="1134648"/>
          </a:xfrm>
          <a:prstGeom prst="irregularSeal1">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0000"/>
              </a:buClr>
              <a:buSzPts val="1400"/>
              <a:buFont typeface="Tahoma"/>
              <a:buNone/>
            </a:pPr>
            <a:r>
              <a:t/>
            </a:r>
            <a:endParaRPr b="0" i="0" sz="1400" u="none" cap="none" strike="noStrike">
              <a:solidFill>
                <a:schemeClr val="lt1"/>
              </a:solidFill>
              <a:latin typeface="Tahoma"/>
              <a:ea typeface="Tahoma"/>
              <a:cs typeface="Tahoma"/>
              <a:sym typeface="Tahoma"/>
            </a:endParaRPr>
          </a:p>
        </p:txBody>
      </p:sp>
      <p:grpSp>
        <p:nvGrpSpPr>
          <p:cNvPr id="541" name="Google Shape;541;p78"/>
          <p:cNvGrpSpPr/>
          <p:nvPr/>
        </p:nvGrpSpPr>
        <p:grpSpPr>
          <a:xfrm>
            <a:off x="3227268" y="1596830"/>
            <a:ext cx="2327987" cy="378619"/>
            <a:chOff x="884" y="1162"/>
            <a:chExt cx="1200" cy="318"/>
          </a:xfrm>
        </p:grpSpPr>
        <p:sp>
          <p:nvSpPr>
            <p:cNvPr id="542" name="Google Shape;542;p78"/>
            <p:cNvSpPr/>
            <p:nvPr/>
          </p:nvSpPr>
          <p:spPr>
            <a:xfrm>
              <a:off x="884" y="1162"/>
              <a:ext cx="1200" cy="300"/>
            </a:xfrm>
            <a:prstGeom prst="rect">
              <a:avLst/>
            </a:prstGeom>
            <a:solidFill>
              <a:srgbClr val="CCFFFF"/>
            </a:solidFill>
            <a:ln cap="flat" cmpd="sng" w="9525">
              <a:solidFill>
                <a:schemeClr val="dk1"/>
              </a:solidFill>
              <a:prstDash val="solid"/>
              <a:miter lim="800000"/>
              <a:headEnd len="sm" w="sm" type="none"/>
              <a:tailEnd len="sm" w="sm" type="none"/>
            </a:ln>
          </p:spPr>
          <p:txBody>
            <a:bodyPr anchorCtr="0" anchor="ctr" bIns="46800" lIns="90000" spcFirstLastPara="1" rIns="90000" wrap="square" tIns="46800">
              <a:noAutofit/>
            </a:bodyPr>
            <a:lstStyle/>
            <a:p>
              <a:pPr indent="0" lvl="0" marL="0" marR="0" rtl="0" algn="ctr">
                <a:lnSpc>
                  <a:spcPct val="90000"/>
                </a:lnSpc>
                <a:spcBef>
                  <a:spcPts val="0"/>
                </a:spcBef>
                <a:spcAft>
                  <a:spcPts val="0"/>
                </a:spcAft>
                <a:buClr>
                  <a:schemeClr val="dk1"/>
                </a:buClr>
                <a:buSzPts val="2000"/>
                <a:buFont typeface="Tahoma"/>
                <a:buNone/>
              </a:pPr>
              <a:r>
                <a:rPr b="0" i="0" lang="en" sz="2000" u="none" cap="none" strike="noStrike">
                  <a:solidFill>
                    <a:schemeClr val="dk1"/>
                  </a:solidFill>
                  <a:latin typeface="Tahoma"/>
                  <a:ea typeface="Tahoma"/>
                  <a:cs typeface="Tahoma"/>
                  <a:sym typeface="Tahoma"/>
                </a:rPr>
                <a:t>Collect data</a:t>
              </a:r>
              <a:endParaRPr b="0" i="0" sz="2000" u="none" cap="none" strike="noStrike">
                <a:solidFill>
                  <a:schemeClr val="dk1"/>
                </a:solidFill>
                <a:latin typeface="Tahoma"/>
                <a:ea typeface="Tahoma"/>
                <a:cs typeface="Tahoma"/>
                <a:sym typeface="Tahoma"/>
              </a:endParaRPr>
            </a:p>
          </p:txBody>
        </p:sp>
        <p:cxnSp>
          <p:nvCxnSpPr>
            <p:cNvPr id="543" name="Google Shape;543;p78"/>
            <p:cNvCxnSpPr/>
            <p:nvPr/>
          </p:nvCxnSpPr>
          <p:spPr>
            <a:xfrm>
              <a:off x="1474" y="1480"/>
              <a:ext cx="0" cy="0"/>
            </a:xfrm>
            <a:prstGeom prst="straightConnector1">
              <a:avLst/>
            </a:prstGeom>
            <a:noFill/>
            <a:ln cap="flat" cmpd="sng" w="19050">
              <a:solidFill>
                <a:schemeClr val="dk1"/>
              </a:solidFill>
              <a:prstDash val="solid"/>
              <a:round/>
              <a:headEnd len="med" w="med" type="none"/>
              <a:tailEnd len="med" w="med" type="triangle"/>
            </a:ln>
          </p:spPr>
        </p:cxnSp>
      </p:grpSp>
      <p:sp>
        <p:nvSpPr>
          <p:cNvPr id="544" name="Google Shape;544;p78"/>
          <p:cNvSpPr/>
          <p:nvPr/>
        </p:nvSpPr>
        <p:spPr>
          <a:xfrm>
            <a:off x="3211756" y="2136774"/>
            <a:ext cx="2327987" cy="357188"/>
          </a:xfrm>
          <a:prstGeom prst="rect">
            <a:avLst/>
          </a:prstGeom>
          <a:solidFill>
            <a:srgbClr val="CCFFFF"/>
          </a:solidFill>
          <a:ln cap="flat" cmpd="sng" w="9525">
            <a:solidFill>
              <a:schemeClr val="dk1"/>
            </a:solidFill>
            <a:prstDash val="solid"/>
            <a:miter lim="800000"/>
            <a:headEnd len="sm" w="sm" type="none"/>
            <a:tailEnd len="sm" w="sm" type="none"/>
          </a:ln>
        </p:spPr>
        <p:txBody>
          <a:bodyPr anchorCtr="0" anchor="ctr" bIns="46800" lIns="90000" spcFirstLastPara="1" rIns="90000" wrap="square" tIns="46800">
            <a:noAutofit/>
          </a:bodyPr>
          <a:lstStyle/>
          <a:p>
            <a:pPr indent="0" lvl="0" marL="0" marR="0" rtl="0" algn="ctr">
              <a:lnSpc>
                <a:spcPct val="90000"/>
              </a:lnSpc>
              <a:spcBef>
                <a:spcPts val="0"/>
              </a:spcBef>
              <a:spcAft>
                <a:spcPts val="0"/>
              </a:spcAft>
              <a:buClr>
                <a:schemeClr val="dk1"/>
              </a:buClr>
              <a:buSzPts val="2000"/>
              <a:buFont typeface="Tahoma"/>
              <a:buNone/>
            </a:pPr>
            <a:r>
              <a:rPr b="0" i="0" lang="en" sz="2000" u="none" cap="none" strike="noStrike">
                <a:solidFill>
                  <a:schemeClr val="dk1"/>
                </a:solidFill>
                <a:latin typeface="Tahoma"/>
                <a:ea typeface="Tahoma"/>
                <a:cs typeface="Tahoma"/>
                <a:sym typeface="Tahoma"/>
              </a:rPr>
              <a:t>Choose features</a:t>
            </a:r>
            <a:endParaRPr b="0" i="0" sz="2000" u="none" cap="none" strike="noStrike">
              <a:solidFill>
                <a:schemeClr val="dk1"/>
              </a:solidFill>
              <a:latin typeface="Tahoma"/>
              <a:ea typeface="Tahoma"/>
              <a:cs typeface="Tahoma"/>
              <a:sym typeface="Tahoma"/>
            </a:endParaRPr>
          </a:p>
        </p:txBody>
      </p:sp>
      <p:cxnSp>
        <p:nvCxnSpPr>
          <p:cNvPr id="545" name="Google Shape;545;p78"/>
          <p:cNvCxnSpPr>
            <a:stCxn id="544" idx="2"/>
            <a:endCxn id="546" idx="0"/>
          </p:cNvCxnSpPr>
          <p:nvPr/>
        </p:nvCxnSpPr>
        <p:spPr>
          <a:xfrm>
            <a:off x="4375749" y="2493962"/>
            <a:ext cx="15600" cy="182700"/>
          </a:xfrm>
          <a:prstGeom prst="straightConnector1">
            <a:avLst/>
          </a:prstGeom>
          <a:noFill/>
          <a:ln cap="flat" cmpd="sng" w="19050">
            <a:solidFill>
              <a:schemeClr val="dk1"/>
            </a:solidFill>
            <a:prstDash val="solid"/>
            <a:round/>
            <a:headEnd len="med" w="med" type="none"/>
            <a:tailEnd len="med" w="med" type="triangle"/>
          </a:ln>
        </p:spPr>
      </p:cxnSp>
      <p:sp>
        <p:nvSpPr>
          <p:cNvPr id="546" name="Google Shape;546;p78"/>
          <p:cNvSpPr/>
          <p:nvPr/>
        </p:nvSpPr>
        <p:spPr>
          <a:xfrm>
            <a:off x="3227268" y="2676727"/>
            <a:ext cx="2327987" cy="357188"/>
          </a:xfrm>
          <a:prstGeom prst="rect">
            <a:avLst/>
          </a:prstGeom>
          <a:solidFill>
            <a:srgbClr val="CCFFFF"/>
          </a:solidFill>
          <a:ln cap="flat" cmpd="sng" w="9525">
            <a:solidFill>
              <a:schemeClr val="dk1"/>
            </a:solidFill>
            <a:prstDash val="solid"/>
            <a:miter lim="800000"/>
            <a:headEnd len="sm" w="sm" type="none"/>
            <a:tailEnd len="sm" w="sm" type="none"/>
          </a:ln>
        </p:spPr>
        <p:txBody>
          <a:bodyPr anchorCtr="0" anchor="ctr" bIns="46800" lIns="90000" spcFirstLastPara="1" rIns="90000" wrap="square" tIns="46800">
            <a:noAutofit/>
          </a:bodyPr>
          <a:lstStyle/>
          <a:p>
            <a:pPr indent="0" lvl="0" marL="0" marR="0" rtl="0" algn="ctr">
              <a:lnSpc>
                <a:spcPct val="90000"/>
              </a:lnSpc>
              <a:spcBef>
                <a:spcPts val="0"/>
              </a:spcBef>
              <a:spcAft>
                <a:spcPts val="0"/>
              </a:spcAft>
              <a:buClr>
                <a:schemeClr val="dk1"/>
              </a:buClr>
              <a:buSzPts val="2000"/>
              <a:buFont typeface="Tahoma"/>
              <a:buNone/>
            </a:pPr>
            <a:r>
              <a:rPr b="0" i="0" lang="en" sz="2000" u="none" cap="none" strike="noStrike">
                <a:solidFill>
                  <a:schemeClr val="dk1"/>
                </a:solidFill>
                <a:latin typeface="Tahoma"/>
                <a:ea typeface="Tahoma"/>
                <a:cs typeface="Tahoma"/>
                <a:sym typeface="Tahoma"/>
              </a:rPr>
              <a:t>Choose model</a:t>
            </a:r>
            <a:endParaRPr b="0" i="0" sz="2000" u="none" cap="none" strike="noStrike">
              <a:solidFill>
                <a:schemeClr val="dk1"/>
              </a:solidFill>
              <a:latin typeface="Tahoma"/>
              <a:ea typeface="Tahoma"/>
              <a:cs typeface="Tahoma"/>
              <a:sym typeface="Tahoma"/>
            </a:endParaRPr>
          </a:p>
        </p:txBody>
      </p:sp>
      <p:cxnSp>
        <p:nvCxnSpPr>
          <p:cNvPr id="547" name="Google Shape;547;p78"/>
          <p:cNvCxnSpPr>
            <a:stCxn id="546" idx="2"/>
            <a:endCxn id="548" idx="0"/>
          </p:cNvCxnSpPr>
          <p:nvPr/>
        </p:nvCxnSpPr>
        <p:spPr>
          <a:xfrm>
            <a:off x="4391262" y="3033915"/>
            <a:ext cx="0" cy="183300"/>
          </a:xfrm>
          <a:prstGeom prst="straightConnector1">
            <a:avLst/>
          </a:prstGeom>
          <a:noFill/>
          <a:ln cap="flat" cmpd="sng" w="19050">
            <a:solidFill>
              <a:schemeClr val="dk1"/>
            </a:solidFill>
            <a:prstDash val="solid"/>
            <a:round/>
            <a:headEnd len="med" w="med" type="none"/>
            <a:tailEnd len="med" w="med" type="triangle"/>
          </a:ln>
        </p:spPr>
      </p:cxnSp>
      <p:sp>
        <p:nvSpPr>
          <p:cNvPr id="548" name="Google Shape;548;p78"/>
          <p:cNvSpPr/>
          <p:nvPr/>
        </p:nvSpPr>
        <p:spPr>
          <a:xfrm>
            <a:off x="3227268" y="3217271"/>
            <a:ext cx="2327987" cy="357188"/>
          </a:xfrm>
          <a:prstGeom prst="rect">
            <a:avLst/>
          </a:prstGeom>
          <a:solidFill>
            <a:srgbClr val="CCFFFF"/>
          </a:solidFill>
          <a:ln cap="flat" cmpd="sng" w="9525">
            <a:solidFill>
              <a:schemeClr val="dk1"/>
            </a:solidFill>
            <a:prstDash val="solid"/>
            <a:miter lim="800000"/>
            <a:headEnd len="sm" w="sm" type="none"/>
            <a:tailEnd len="sm" w="sm" type="none"/>
          </a:ln>
        </p:spPr>
        <p:txBody>
          <a:bodyPr anchorCtr="0" anchor="ctr" bIns="46800" lIns="90000" spcFirstLastPara="1" rIns="90000" wrap="square" tIns="46800">
            <a:noAutofit/>
          </a:bodyPr>
          <a:lstStyle/>
          <a:p>
            <a:pPr indent="0" lvl="0" marL="0" marR="0" rtl="0" algn="ctr">
              <a:lnSpc>
                <a:spcPct val="90000"/>
              </a:lnSpc>
              <a:spcBef>
                <a:spcPts val="0"/>
              </a:spcBef>
              <a:spcAft>
                <a:spcPts val="0"/>
              </a:spcAft>
              <a:buClr>
                <a:schemeClr val="dk1"/>
              </a:buClr>
              <a:buSzPts val="2000"/>
              <a:buFont typeface="Tahoma"/>
              <a:buNone/>
            </a:pPr>
            <a:r>
              <a:rPr b="0" i="0" lang="en" sz="2000" u="none" cap="none" strike="noStrike">
                <a:solidFill>
                  <a:schemeClr val="dk1"/>
                </a:solidFill>
                <a:latin typeface="Tahoma"/>
                <a:ea typeface="Tahoma"/>
                <a:cs typeface="Tahoma"/>
                <a:sym typeface="Tahoma"/>
              </a:rPr>
              <a:t>Train model</a:t>
            </a:r>
            <a:endParaRPr b="0" i="0" sz="2000" u="none" cap="none" strike="noStrike">
              <a:solidFill>
                <a:schemeClr val="dk1"/>
              </a:solidFill>
              <a:latin typeface="Tahoma"/>
              <a:ea typeface="Tahoma"/>
              <a:cs typeface="Tahoma"/>
              <a:sym typeface="Tahoma"/>
            </a:endParaRPr>
          </a:p>
        </p:txBody>
      </p:sp>
      <p:cxnSp>
        <p:nvCxnSpPr>
          <p:cNvPr id="549" name="Google Shape;549;p78"/>
          <p:cNvCxnSpPr>
            <a:stCxn id="548" idx="2"/>
            <a:endCxn id="550" idx="0"/>
          </p:cNvCxnSpPr>
          <p:nvPr/>
        </p:nvCxnSpPr>
        <p:spPr>
          <a:xfrm>
            <a:off x="4391262" y="3574459"/>
            <a:ext cx="0" cy="182100"/>
          </a:xfrm>
          <a:prstGeom prst="straightConnector1">
            <a:avLst/>
          </a:prstGeom>
          <a:noFill/>
          <a:ln cap="flat" cmpd="sng" w="19050">
            <a:solidFill>
              <a:schemeClr val="dk1"/>
            </a:solidFill>
            <a:prstDash val="solid"/>
            <a:round/>
            <a:headEnd len="med" w="med" type="none"/>
            <a:tailEnd len="med" w="med" type="triangle"/>
          </a:ln>
        </p:spPr>
      </p:cxnSp>
      <p:sp>
        <p:nvSpPr>
          <p:cNvPr id="550" name="Google Shape;550;p78"/>
          <p:cNvSpPr/>
          <p:nvPr/>
        </p:nvSpPr>
        <p:spPr>
          <a:xfrm>
            <a:off x="3227275" y="3756625"/>
            <a:ext cx="2328000" cy="378600"/>
          </a:xfrm>
          <a:prstGeom prst="rect">
            <a:avLst/>
          </a:prstGeom>
          <a:solidFill>
            <a:srgbClr val="CCFFFF"/>
          </a:solidFill>
          <a:ln cap="flat" cmpd="sng" w="9525">
            <a:solidFill>
              <a:schemeClr val="dk1"/>
            </a:solidFill>
            <a:prstDash val="solid"/>
            <a:miter lim="800000"/>
            <a:headEnd len="sm" w="sm" type="none"/>
            <a:tailEnd len="sm" w="sm" type="none"/>
          </a:ln>
        </p:spPr>
        <p:txBody>
          <a:bodyPr anchorCtr="0" anchor="ctr" bIns="46800" lIns="90000" spcFirstLastPara="1" rIns="90000" wrap="square" tIns="46800">
            <a:noAutofit/>
          </a:bodyPr>
          <a:lstStyle/>
          <a:p>
            <a:pPr indent="0" lvl="0" marL="0" marR="0" rtl="0" algn="ctr">
              <a:lnSpc>
                <a:spcPct val="90000"/>
              </a:lnSpc>
              <a:spcBef>
                <a:spcPts val="0"/>
              </a:spcBef>
              <a:spcAft>
                <a:spcPts val="0"/>
              </a:spcAft>
              <a:buClr>
                <a:schemeClr val="dk1"/>
              </a:buClr>
              <a:buSzPts val="2000"/>
              <a:buFont typeface="Tahoma"/>
              <a:buNone/>
            </a:pPr>
            <a:r>
              <a:rPr b="0" i="0" lang="en" sz="2000" u="none" cap="none" strike="noStrike">
                <a:solidFill>
                  <a:schemeClr val="dk1"/>
                </a:solidFill>
                <a:latin typeface="Tahoma"/>
                <a:ea typeface="Tahoma"/>
                <a:cs typeface="Tahoma"/>
                <a:sym typeface="Tahoma"/>
              </a:rPr>
              <a:t>Evaluate it</a:t>
            </a:r>
            <a:endParaRPr b="0" i="0" sz="2000" u="none" cap="none" strike="noStrike">
              <a:solidFill>
                <a:schemeClr val="dk1"/>
              </a:solidFill>
              <a:latin typeface="Tahoma"/>
              <a:ea typeface="Tahoma"/>
              <a:cs typeface="Tahoma"/>
              <a:sym typeface="Tahoma"/>
            </a:endParaRPr>
          </a:p>
        </p:txBody>
      </p:sp>
      <p:cxnSp>
        <p:nvCxnSpPr>
          <p:cNvPr id="551" name="Google Shape;551;p78"/>
          <p:cNvCxnSpPr/>
          <p:nvPr/>
        </p:nvCxnSpPr>
        <p:spPr>
          <a:xfrm>
            <a:off x="4371855" y="4135243"/>
            <a:ext cx="7800" cy="540600"/>
          </a:xfrm>
          <a:prstGeom prst="straightConnector1">
            <a:avLst/>
          </a:prstGeom>
          <a:noFill/>
          <a:ln cap="flat" cmpd="sng" w="19050">
            <a:solidFill>
              <a:schemeClr val="dk1"/>
            </a:solidFill>
            <a:prstDash val="solid"/>
            <a:round/>
            <a:headEnd len="med" w="med" type="none"/>
            <a:tailEnd len="med" w="med" type="triangle"/>
          </a:ln>
        </p:spPr>
      </p:cxnSp>
      <p:sp>
        <p:nvSpPr>
          <p:cNvPr id="552" name="Google Shape;552;p78"/>
          <p:cNvSpPr/>
          <p:nvPr/>
        </p:nvSpPr>
        <p:spPr>
          <a:xfrm>
            <a:off x="6180018" y="2406455"/>
            <a:ext cx="2274900" cy="52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FE000C"/>
              </a:buClr>
              <a:buSzPts val="2000"/>
              <a:buFont typeface="Tahoma"/>
              <a:buNone/>
            </a:pPr>
            <a:r>
              <a:rPr b="0" i="0" lang="en" sz="2000" u="none" cap="none" strike="noStrike">
                <a:solidFill>
                  <a:srgbClr val="FE000C"/>
                </a:solidFill>
                <a:latin typeface="Tahoma"/>
                <a:ea typeface="Tahoma"/>
                <a:cs typeface="Tahoma"/>
                <a:sym typeface="Tahoma"/>
              </a:rPr>
              <a:t>A priori knowledge</a:t>
            </a:r>
            <a:endParaRPr/>
          </a:p>
          <a:p>
            <a:pPr indent="0" lvl="0" marL="0" marR="0" rtl="0" algn="l">
              <a:spcBef>
                <a:spcPts val="0"/>
              </a:spcBef>
              <a:spcAft>
                <a:spcPts val="0"/>
              </a:spcAft>
              <a:buClr>
                <a:srgbClr val="FE000C"/>
              </a:buClr>
              <a:buSzPts val="2000"/>
              <a:buFont typeface="Tahoma"/>
              <a:buNone/>
            </a:pPr>
            <a:r>
              <a:rPr b="0" i="0" lang="en" sz="2000" u="none" cap="none" strike="noStrike">
                <a:solidFill>
                  <a:srgbClr val="FE000C"/>
                </a:solidFill>
                <a:latin typeface="Tahoma"/>
                <a:ea typeface="Tahoma"/>
                <a:cs typeface="Tahoma"/>
                <a:sym typeface="Tahoma"/>
              </a:rPr>
              <a:t>of the problem</a:t>
            </a:r>
            <a:endParaRPr b="0" i="0" sz="2000" u="none" cap="none" strike="noStrike">
              <a:solidFill>
                <a:srgbClr val="FE000C"/>
              </a:solidFill>
              <a:latin typeface="Tahoma"/>
              <a:ea typeface="Tahoma"/>
              <a:cs typeface="Tahoma"/>
              <a:sym typeface="Tahoma"/>
            </a:endParaRPr>
          </a:p>
        </p:txBody>
      </p:sp>
      <p:cxnSp>
        <p:nvCxnSpPr>
          <p:cNvPr id="553" name="Google Shape;553;p78"/>
          <p:cNvCxnSpPr/>
          <p:nvPr/>
        </p:nvCxnSpPr>
        <p:spPr>
          <a:xfrm rot="10800000">
            <a:off x="5603718" y="2299271"/>
            <a:ext cx="576300" cy="270300"/>
          </a:xfrm>
          <a:prstGeom prst="straightConnector1">
            <a:avLst/>
          </a:prstGeom>
          <a:noFill/>
          <a:ln cap="flat" cmpd="sng" w="57150">
            <a:solidFill>
              <a:srgbClr val="FE000C"/>
            </a:solidFill>
            <a:prstDash val="solid"/>
            <a:round/>
            <a:headEnd len="med" w="med" type="none"/>
            <a:tailEnd len="med" w="med" type="triangle"/>
          </a:ln>
        </p:spPr>
      </p:cxnSp>
      <p:cxnSp>
        <p:nvCxnSpPr>
          <p:cNvPr id="554" name="Google Shape;554;p78"/>
          <p:cNvCxnSpPr/>
          <p:nvPr/>
        </p:nvCxnSpPr>
        <p:spPr>
          <a:xfrm flipH="1">
            <a:off x="5603718" y="2785074"/>
            <a:ext cx="576300" cy="108600"/>
          </a:xfrm>
          <a:prstGeom prst="straightConnector1">
            <a:avLst/>
          </a:prstGeom>
          <a:noFill/>
          <a:ln cap="flat" cmpd="sng" w="57150">
            <a:solidFill>
              <a:srgbClr val="FE000C"/>
            </a:solidFill>
            <a:prstDash val="solid"/>
            <a:round/>
            <a:headEnd len="med" w="med" type="none"/>
            <a:tailEnd len="med" w="med" type="triangle"/>
          </a:ln>
        </p:spPr>
      </p:cxnSp>
      <p:grpSp>
        <p:nvGrpSpPr>
          <p:cNvPr id="555" name="Google Shape;555;p78"/>
          <p:cNvGrpSpPr/>
          <p:nvPr/>
        </p:nvGrpSpPr>
        <p:grpSpPr>
          <a:xfrm>
            <a:off x="2866905" y="1758755"/>
            <a:ext cx="476251" cy="2219325"/>
            <a:chOff x="1882" y="1162"/>
            <a:chExt cx="300" cy="1864"/>
          </a:xfrm>
        </p:grpSpPr>
        <p:sp>
          <p:nvSpPr>
            <p:cNvPr id="556" name="Google Shape;556;p78"/>
            <p:cNvSpPr/>
            <p:nvPr/>
          </p:nvSpPr>
          <p:spPr>
            <a:xfrm>
              <a:off x="1882" y="1162"/>
              <a:ext cx="227" cy="1864"/>
            </a:xfrm>
            <a:custGeom>
              <a:rect b="b" l="l" r="r" t="t"/>
              <a:pathLst>
                <a:path extrusionOk="0" h="1864" w="227">
                  <a:moveTo>
                    <a:pt x="215" y="1864"/>
                  </a:moveTo>
                  <a:lnTo>
                    <a:pt x="0" y="1860"/>
                  </a:lnTo>
                  <a:lnTo>
                    <a:pt x="1" y="0"/>
                  </a:lnTo>
                  <a:lnTo>
                    <a:pt x="227" y="6"/>
                  </a:lnTo>
                </a:path>
              </a:pathLst>
            </a:custGeom>
            <a:noFill/>
            <a:ln cap="flat" cmpd="sng" w="38100">
              <a:solidFill>
                <a:srgbClr val="1B85B9"/>
              </a:solidFill>
              <a:prstDash val="solid"/>
              <a:round/>
              <a:headEnd len="sm" w="sm" type="none"/>
              <a:tailEnd len="med" w="med" type="triangl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cxnSp>
          <p:nvCxnSpPr>
            <p:cNvPr id="557" name="Google Shape;557;p78"/>
            <p:cNvCxnSpPr/>
            <p:nvPr/>
          </p:nvCxnSpPr>
          <p:spPr>
            <a:xfrm>
              <a:off x="1882" y="2523"/>
              <a:ext cx="300" cy="0"/>
            </a:xfrm>
            <a:prstGeom prst="straightConnector1">
              <a:avLst/>
            </a:prstGeom>
            <a:noFill/>
            <a:ln cap="flat" cmpd="sng" w="38100">
              <a:solidFill>
                <a:srgbClr val="1B85B9"/>
              </a:solidFill>
              <a:prstDash val="solid"/>
              <a:round/>
              <a:headEnd len="med" w="med" type="none"/>
              <a:tailEnd len="med" w="med" type="triangle"/>
            </a:ln>
          </p:spPr>
        </p:cxnSp>
        <p:cxnSp>
          <p:nvCxnSpPr>
            <p:cNvPr id="558" name="Google Shape;558;p78"/>
            <p:cNvCxnSpPr/>
            <p:nvPr/>
          </p:nvCxnSpPr>
          <p:spPr>
            <a:xfrm>
              <a:off x="1882" y="2115"/>
              <a:ext cx="300" cy="0"/>
            </a:xfrm>
            <a:prstGeom prst="straightConnector1">
              <a:avLst/>
            </a:prstGeom>
            <a:noFill/>
            <a:ln cap="flat" cmpd="sng" w="38100">
              <a:solidFill>
                <a:srgbClr val="1B85B9"/>
              </a:solidFill>
              <a:prstDash val="solid"/>
              <a:round/>
              <a:headEnd len="med" w="med" type="none"/>
              <a:tailEnd len="med" w="med" type="triangle"/>
            </a:ln>
          </p:spPr>
        </p:cxnSp>
        <p:cxnSp>
          <p:nvCxnSpPr>
            <p:cNvPr id="559" name="Google Shape;559;p78"/>
            <p:cNvCxnSpPr/>
            <p:nvPr/>
          </p:nvCxnSpPr>
          <p:spPr>
            <a:xfrm>
              <a:off x="1882" y="1661"/>
              <a:ext cx="300" cy="0"/>
            </a:xfrm>
            <a:prstGeom prst="straightConnector1">
              <a:avLst/>
            </a:prstGeom>
            <a:noFill/>
            <a:ln cap="flat" cmpd="sng" w="38100">
              <a:solidFill>
                <a:srgbClr val="1B85B9"/>
              </a:solidFill>
              <a:prstDash val="solid"/>
              <a:round/>
              <a:headEnd len="med" w="med" type="none"/>
              <a:tailEnd len="med" w="med" type="triangle"/>
            </a:ln>
          </p:spPr>
        </p:cxnSp>
      </p:grpSp>
      <p:sp>
        <p:nvSpPr>
          <p:cNvPr id="560" name="Google Shape;560;p78"/>
          <p:cNvSpPr/>
          <p:nvPr/>
        </p:nvSpPr>
        <p:spPr>
          <a:xfrm>
            <a:off x="4451230" y="4729365"/>
            <a:ext cx="2680500" cy="300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FE000C"/>
              </a:buClr>
              <a:buSzPts val="2000"/>
              <a:buFont typeface="Tahoma"/>
              <a:buNone/>
            </a:pPr>
            <a:r>
              <a:rPr b="1" lang="en" sz="2000" u="none">
                <a:solidFill>
                  <a:srgbClr val="FE000C"/>
                </a:solidFill>
                <a:latin typeface="Tahoma"/>
                <a:ea typeface="Tahoma"/>
                <a:cs typeface="Tahoma"/>
                <a:sym typeface="Tahoma"/>
              </a:rPr>
              <a:t>Declare it finished !</a:t>
            </a:r>
            <a:endParaRPr b="1" sz="2000" u="none">
              <a:solidFill>
                <a:srgbClr val="FE000C"/>
              </a:solidFill>
              <a:latin typeface="Tahoma"/>
              <a:ea typeface="Tahoma"/>
              <a:cs typeface="Tahoma"/>
              <a:sym typeface="Tahoma"/>
            </a:endParaRPr>
          </a:p>
        </p:txBody>
      </p:sp>
      <p:cxnSp>
        <p:nvCxnSpPr>
          <p:cNvPr id="561" name="Google Shape;561;p78"/>
          <p:cNvCxnSpPr/>
          <p:nvPr/>
        </p:nvCxnSpPr>
        <p:spPr>
          <a:xfrm rot="10800000">
            <a:off x="5603755" y="1813524"/>
            <a:ext cx="647700" cy="647700"/>
          </a:xfrm>
          <a:prstGeom prst="straightConnector1">
            <a:avLst/>
          </a:prstGeom>
          <a:noFill/>
          <a:ln cap="flat" cmpd="sng" w="57150">
            <a:solidFill>
              <a:srgbClr val="FE000C"/>
            </a:solidFill>
            <a:prstDash val="solid"/>
            <a:round/>
            <a:headEnd len="med" w="med" type="none"/>
            <a:tailEnd len="med" w="med" type="triangle"/>
          </a:ln>
        </p:spPr>
      </p:cxnSp>
      <p:cxnSp>
        <p:nvCxnSpPr>
          <p:cNvPr id="562" name="Google Shape;562;p78"/>
          <p:cNvCxnSpPr/>
          <p:nvPr/>
        </p:nvCxnSpPr>
        <p:spPr>
          <a:xfrm flipH="1">
            <a:off x="5603630" y="2946999"/>
            <a:ext cx="574800" cy="485700"/>
          </a:xfrm>
          <a:prstGeom prst="straightConnector1">
            <a:avLst/>
          </a:prstGeom>
          <a:noFill/>
          <a:ln cap="flat" cmpd="sng" w="57150">
            <a:solidFill>
              <a:srgbClr val="FE000C"/>
            </a:solidFill>
            <a:prstDash val="solid"/>
            <a:round/>
            <a:headEnd len="med" w="med" type="none"/>
            <a:tailEnd len="med" w="med" type="triangle"/>
          </a:ln>
        </p:spPr>
      </p:cxnSp>
      <p:cxnSp>
        <p:nvCxnSpPr>
          <p:cNvPr id="563" name="Google Shape;563;p78"/>
          <p:cNvCxnSpPr/>
          <p:nvPr/>
        </p:nvCxnSpPr>
        <p:spPr>
          <a:xfrm flipH="1">
            <a:off x="5603793" y="3000577"/>
            <a:ext cx="719100" cy="972600"/>
          </a:xfrm>
          <a:prstGeom prst="straightConnector1">
            <a:avLst/>
          </a:prstGeom>
          <a:noFill/>
          <a:ln cap="flat" cmpd="sng" w="57150">
            <a:solidFill>
              <a:srgbClr val="FE000C"/>
            </a:solidFill>
            <a:prstDash val="solid"/>
            <a:round/>
            <a:headEnd len="med" w="med" type="none"/>
            <a:tailEnd len="med" w="med" type="triangle"/>
          </a:ln>
        </p:spPr>
      </p:cxnSp>
      <p:sp>
        <p:nvSpPr>
          <p:cNvPr id="564" name="Google Shape;564;p78"/>
          <p:cNvSpPr/>
          <p:nvPr/>
        </p:nvSpPr>
        <p:spPr>
          <a:xfrm>
            <a:off x="4451230" y="4188821"/>
            <a:ext cx="3467100" cy="297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1B85B9"/>
              </a:buClr>
              <a:buSzPts val="2000"/>
              <a:buFont typeface="Tahoma"/>
              <a:buNone/>
            </a:pPr>
            <a:r>
              <a:rPr b="0" lang="en" sz="2000" u="none">
                <a:solidFill>
                  <a:srgbClr val="1B85B9"/>
                </a:solidFill>
                <a:latin typeface="Tahoma"/>
                <a:ea typeface="Tahoma"/>
                <a:cs typeface="Tahoma"/>
                <a:sym typeface="Tahoma"/>
              </a:rPr>
              <a:t>Happy (or deadline passed) ?</a:t>
            </a:r>
            <a:endParaRPr b="0" sz="2000" u="none">
              <a:solidFill>
                <a:srgbClr val="1B85B9"/>
              </a:solidFill>
              <a:latin typeface="Tahoma"/>
              <a:ea typeface="Tahoma"/>
              <a:cs typeface="Tahoma"/>
              <a:sym typeface="Tahoma"/>
            </a:endParaRPr>
          </a:p>
        </p:txBody>
      </p:sp>
      <p:sp>
        <p:nvSpPr>
          <p:cNvPr id="565" name="Google Shape;565;p78"/>
          <p:cNvSpPr/>
          <p:nvPr/>
        </p:nvSpPr>
        <p:spPr>
          <a:xfrm>
            <a:off x="1498480" y="2676727"/>
            <a:ext cx="1293900" cy="297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1B85B9"/>
              </a:buClr>
              <a:buSzPts val="2000"/>
              <a:buFont typeface="Tahoma"/>
              <a:buNone/>
            </a:pPr>
            <a:r>
              <a:rPr b="0" lang="en" sz="2000" u="none">
                <a:solidFill>
                  <a:srgbClr val="1B85B9"/>
                </a:solidFill>
                <a:latin typeface="Tahoma"/>
                <a:ea typeface="Tahoma"/>
                <a:cs typeface="Tahoma"/>
                <a:sym typeface="Tahoma"/>
              </a:rPr>
              <a:t>Unhappy?</a:t>
            </a:r>
            <a:endParaRPr b="0" sz="2000" u="none">
              <a:solidFill>
                <a:srgbClr val="1B85B9"/>
              </a:solidFill>
              <a:latin typeface="Tahoma"/>
              <a:ea typeface="Tahoma"/>
              <a:cs typeface="Tahoma"/>
              <a:sym typeface="Tahoma"/>
            </a:endParaRPr>
          </a:p>
        </p:txBody>
      </p:sp>
      <p:sp>
        <p:nvSpPr>
          <p:cNvPr id="566" name="Google Shape;566;p78"/>
          <p:cNvSpPr/>
          <p:nvPr/>
        </p:nvSpPr>
        <p:spPr>
          <a:xfrm>
            <a:off x="2579568" y="1352752"/>
            <a:ext cx="3959226" cy="784620"/>
          </a:xfrm>
          <a:prstGeom prst="irregularSeal2">
            <a:avLst/>
          </a:prstGeom>
          <a:noFill/>
          <a:ln cap="flat" cmpd="sng" w="127000">
            <a:solidFill>
              <a:srgbClr val="FFC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Clr>
                <a:srgbClr val="000000"/>
              </a:buClr>
              <a:buSzPts val="1400"/>
              <a:buFont typeface="Tahoma"/>
              <a:buNone/>
            </a:pPr>
            <a:r>
              <a:t/>
            </a:r>
            <a:endParaRPr b="0" sz="1400" u="none">
              <a:solidFill>
                <a:schemeClr val="lt1"/>
              </a:solidFill>
              <a:latin typeface="Tahoma"/>
              <a:ea typeface="Tahoma"/>
              <a:cs typeface="Tahoma"/>
              <a:sym typeface="Tahom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big question</a:t>
            </a:r>
            <a:endParaRPr/>
          </a:p>
        </p:txBody>
      </p:sp>
      <p:pic>
        <p:nvPicPr>
          <p:cNvPr id="101" name="Google Shape;101;p20"/>
          <p:cNvPicPr preferRelativeResize="0"/>
          <p:nvPr/>
        </p:nvPicPr>
        <p:blipFill>
          <a:blip r:embed="rId3">
            <a:alphaModFix/>
          </a:blip>
          <a:stretch>
            <a:fillRect/>
          </a:stretch>
        </p:blipFill>
        <p:spPr>
          <a:xfrm>
            <a:off x="387013" y="2327688"/>
            <a:ext cx="3171825" cy="1438275"/>
          </a:xfrm>
          <a:prstGeom prst="rect">
            <a:avLst/>
          </a:prstGeom>
          <a:noFill/>
          <a:ln>
            <a:noFill/>
          </a:ln>
        </p:spPr>
      </p:pic>
      <p:pic>
        <p:nvPicPr>
          <p:cNvPr id="102" name="Google Shape;102;p20"/>
          <p:cNvPicPr preferRelativeResize="0"/>
          <p:nvPr/>
        </p:nvPicPr>
        <p:blipFill>
          <a:blip r:embed="rId4">
            <a:alphaModFix/>
          </a:blip>
          <a:stretch>
            <a:fillRect/>
          </a:stretch>
        </p:blipFill>
        <p:spPr>
          <a:xfrm>
            <a:off x="5293663" y="2346738"/>
            <a:ext cx="3267075" cy="1400175"/>
          </a:xfrm>
          <a:prstGeom prst="rect">
            <a:avLst/>
          </a:prstGeom>
          <a:noFill/>
          <a:ln>
            <a:noFill/>
          </a:ln>
        </p:spPr>
      </p:pic>
      <p:pic>
        <p:nvPicPr>
          <p:cNvPr id="103" name="Google Shape;103;p20"/>
          <p:cNvPicPr preferRelativeResize="0"/>
          <p:nvPr/>
        </p:nvPicPr>
        <p:blipFill>
          <a:blip r:embed="rId5">
            <a:alphaModFix/>
          </a:blip>
          <a:stretch>
            <a:fillRect/>
          </a:stretch>
        </p:blipFill>
        <p:spPr>
          <a:xfrm>
            <a:off x="3748713" y="1186675"/>
            <a:ext cx="1355075" cy="1798772"/>
          </a:xfrm>
          <a:prstGeom prst="rect">
            <a:avLst/>
          </a:prstGeom>
          <a:noFill/>
          <a:ln>
            <a:noFill/>
          </a:ln>
        </p:spPr>
      </p:pic>
      <p:pic>
        <p:nvPicPr>
          <p:cNvPr id="104" name="Google Shape;104;p20"/>
          <p:cNvPicPr preferRelativeResize="0"/>
          <p:nvPr/>
        </p:nvPicPr>
        <p:blipFill>
          <a:blip r:embed="rId6">
            <a:alphaModFix/>
          </a:blip>
          <a:stretch>
            <a:fillRect/>
          </a:stretch>
        </p:blipFill>
        <p:spPr>
          <a:xfrm>
            <a:off x="3300513" y="3323338"/>
            <a:ext cx="2619375" cy="1743075"/>
          </a:xfrm>
          <a:prstGeom prst="rect">
            <a:avLst/>
          </a:prstGeom>
          <a:noFill/>
          <a:ln>
            <a:noFill/>
          </a:ln>
        </p:spPr>
      </p:pic>
      <p:pic>
        <p:nvPicPr>
          <p:cNvPr id="105" name="Google Shape;105;p20"/>
          <p:cNvPicPr preferRelativeResize="0"/>
          <p:nvPr/>
        </p:nvPicPr>
        <p:blipFill>
          <a:blip r:embed="rId7">
            <a:alphaModFix/>
          </a:blip>
          <a:stretch>
            <a:fillRect/>
          </a:stretch>
        </p:blipFill>
        <p:spPr>
          <a:xfrm>
            <a:off x="6213550" y="1093075"/>
            <a:ext cx="1398875" cy="1096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in your everyday Life?</a:t>
            </a:r>
            <a:endParaRPr/>
          </a:p>
        </p:txBody>
      </p:sp>
      <p:sp>
        <p:nvSpPr>
          <p:cNvPr id="111" name="Google Shape;111;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Search engines</a:t>
            </a:r>
            <a:endParaRPr/>
          </a:p>
          <a:p>
            <a:pPr indent="-342900" lvl="0" marL="457200" rtl="0" algn="l">
              <a:spcBef>
                <a:spcPts val="0"/>
              </a:spcBef>
              <a:spcAft>
                <a:spcPts val="0"/>
              </a:spcAft>
              <a:buSzPts val="1800"/>
              <a:buChar char="●"/>
            </a:pPr>
            <a:r>
              <a:rPr lang="en"/>
              <a:t>Spam filters</a:t>
            </a:r>
            <a:endParaRPr/>
          </a:p>
          <a:p>
            <a:pPr indent="-342900" lvl="0" marL="457200" rtl="0" algn="l">
              <a:spcBef>
                <a:spcPts val="0"/>
              </a:spcBef>
              <a:spcAft>
                <a:spcPts val="0"/>
              </a:spcAft>
              <a:buSzPts val="1800"/>
              <a:buChar char="●"/>
            </a:pPr>
            <a:r>
              <a:rPr lang="en"/>
              <a:t>R</a:t>
            </a:r>
            <a:r>
              <a:rPr lang="en"/>
              <a:t>ecommendation</a:t>
            </a:r>
            <a:r>
              <a:rPr lang="en"/>
              <a:t> - Youtube / Amazon / Facebook / …</a:t>
            </a:r>
            <a:endParaRPr/>
          </a:p>
          <a:p>
            <a:pPr indent="-342900" lvl="0" marL="457200" rtl="0" algn="l">
              <a:spcBef>
                <a:spcPts val="0"/>
              </a:spcBef>
              <a:spcAft>
                <a:spcPts val="0"/>
              </a:spcAft>
              <a:buSzPts val="1800"/>
              <a:buChar char="●"/>
            </a:pPr>
            <a:r>
              <a:rPr lang="en"/>
              <a:t>Speech recognition / speech </a:t>
            </a:r>
            <a:r>
              <a:rPr lang="en"/>
              <a:t>synthesis</a:t>
            </a:r>
            <a:endParaRPr/>
          </a:p>
          <a:p>
            <a:pPr indent="-342900" lvl="0" marL="457200" rtl="0" algn="l">
              <a:spcBef>
                <a:spcPts val="0"/>
              </a:spcBef>
              <a:spcAft>
                <a:spcPts val="0"/>
              </a:spcAft>
              <a:buSzPts val="1800"/>
              <a:buChar char="●"/>
            </a:pPr>
            <a:r>
              <a:rPr lang="en"/>
              <a:t>Dialogue systems / Digital voice assistants</a:t>
            </a:r>
            <a:endParaRPr/>
          </a:p>
          <a:p>
            <a:pPr indent="-342900" lvl="0" marL="457200" rtl="0" algn="l">
              <a:spcBef>
                <a:spcPts val="0"/>
              </a:spcBef>
              <a:spcAft>
                <a:spcPts val="0"/>
              </a:spcAft>
              <a:buSzPts val="1800"/>
              <a:buChar char="●"/>
            </a:pPr>
            <a:r>
              <a:rPr lang="en"/>
              <a:t>Spell checking</a:t>
            </a:r>
            <a:endParaRPr/>
          </a:p>
          <a:p>
            <a:pPr indent="-342900" lvl="0" marL="457200" rtl="0" algn="l">
              <a:spcBef>
                <a:spcPts val="0"/>
              </a:spcBef>
              <a:spcAft>
                <a:spcPts val="0"/>
              </a:spcAft>
              <a:buSzPts val="1800"/>
              <a:buChar char="●"/>
            </a:pPr>
            <a:r>
              <a:rPr lang="en"/>
              <a:t>Translation</a:t>
            </a:r>
            <a:endParaRPr/>
          </a:p>
          <a:p>
            <a:pPr indent="-342900" lvl="0" marL="457200" rtl="0" algn="l">
              <a:spcBef>
                <a:spcPts val="0"/>
              </a:spcBef>
              <a:spcAft>
                <a:spcPts val="0"/>
              </a:spcAft>
              <a:buSzPts val="1800"/>
              <a:buChar char="●"/>
            </a:pPr>
            <a:r>
              <a:rPr lang="en"/>
              <a:t>Driving assistants / self-driving cars</a:t>
            </a:r>
            <a:endParaRPr/>
          </a:p>
          <a:p>
            <a:pPr indent="-342900" lvl="0" marL="457200" rtl="0" algn="l">
              <a:spcBef>
                <a:spcPts val="0"/>
              </a:spcBef>
              <a:spcAft>
                <a:spcPts val="0"/>
              </a:spcAft>
              <a:buSzPts val="1800"/>
              <a:buChar char="●"/>
            </a:pPr>
            <a:r>
              <a:rPr lang="en"/>
              <a:t>Face recognition / identification</a:t>
            </a:r>
            <a:endParaRPr/>
          </a:p>
          <a:p>
            <a:pPr indent="-342900" lvl="0" marL="457200" rtl="0" algn="l">
              <a:spcBef>
                <a:spcPts val="0"/>
              </a:spcBef>
              <a:spcAft>
                <a:spcPts val="0"/>
              </a:spcAft>
              <a:buSzPts val="1800"/>
              <a:buChar char="●"/>
            </a:pPr>
            <a:r>
              <a:rPr lang="en"/>
              <a:t>Fraud detection</a:t>
            </a:r>
            <a:endParaRPr/>
          </a:p>
          <a:p>
            <a:pPr indent="-342900" lvl="0" marL="457200" rtl="0" algn="l">
              <a:spcBef>
                <a:spcPts val="0"/>
              </a:spcBef>
              <a:spcAft>
                <a:spcPts val="0"/>
              </a:spcAft>
              <a:buSzPts val="1800"/>
              <a:buChar char="●"/>
            </a:pPr>
            <a:r>
              <a:rPr lang="en"/>
              <a:t>...</a:t>
            </a:r>
            <a:endParaRPr/>
          </a:p>
          <a:p>
            <a:pPr indent="0" lvl="0" marL="0" rtl="0" algn="l">
              <a:spcBef>
                <a:spcPts val="1600"/>
              </a:spcBef>
              <a:spcAft>
                <a:spcPts val="1600"/>
              </a:spcAft>
              <a:buNone/>
            </a:pPr>
            <a:r>
              <a:t/>
            </a:r>
            <a:endParaRPr/>
          </a:p>
        </p:txBody>
      </p:sp>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AI in everyday Life?</a:t>
            </a:r>
            <a:endParaRPr/>
          </a:p>
        </p:txBody>
      </p:sp>
      <p:pic>
        <p:nvPicPr>
          <p:cNvPr id="118" name="Google Shape;118;p22"/>
          <p:cNvPicPr preferRelativeResize="0"/>
          <p:nvPr/>
        </p:nvPicPr>
        <p:blipFill>
          <a:blip r:embed="rId3">
            <a:alphaModFix/>
          </a:blip>
          <a:stretch>
            <a:fillRect/>
          </a:stretch>
        </p:blipFill>
        <p:spPr>
          <a:xfrm>
            <a:off x="3814212" y="249700"/>
            <a:ext cx="2518725" cy="1337325"/>
          </a:xfrm>
          <a:prstGeom prst="rect">
            <a:avLst/>
          </a:prstGeom>
          <a:noFill/>
          <a:ln>
            <a:noFill/>
          </a:ln>
        </p:spPr>
      </p:pic>
      <p:pic>
        <p:nvPicPr>
          <p:cNvPr id="119" name="Google Shape;119;p22"/>
          <p:cNvPicPr preferRelativeResize="0"/>
          <p:nvPr/>
        </p:nvPicPr>
        <p:blipFill>
          <a:blip r:embed="rId4">
            <a:alphaModFix/>
          </a:blip>
          <a:stretch>
            <a:fillRect/>
          </a:stretch>
        </p:blipFill>
        <p:spPr>
          <a:xfrm>
            <a:off x="6054150" y="1549249"/>
            <a:ext cx="3036651" cy="7244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